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74" r:id="rId2"/>
    <p:sldId id="276" r:id="rId3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4" autoAdjust="0"/>
  </p:normalViewPr>
  <p:slideViewPr>
    <p:cSldViewPr snapToGrid="0">
      <p:cViewPr>
        <p:scale>
          <a:sx n="75" d="100"/>
          <a:sy n="75" d="100"/>
        </p:scale>
        <p:origin x="276" y="25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02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9F3E1EA-2211-4551-9C47-2D6902805335}" type="datetime1">
              <a:rPr lang="pl-PL" smtClean="0"/>
              <a:t>27.02.2020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0BD58-3BFF-4EAF-BB8B-AC67FE801E4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437D5C5-7E55-4507-9B87-BB4BA639B5EF}" type="datetime1">
              <a:rPr lang="pl-PL" noProof="0" smtClean="0"/>
              <a:t>27.02.2020</a:t>
            </a:fld>
            <a:endParaRPr lang="pl-PL" noProof="0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322CDD-9D6C-4F63-9EC2-648226624108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73419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pl-PL" smtClean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79878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/>
              <a:t>Kliknij, aby edytować styl wzorca podtytułu</a:t>
            </a:r>
            <a:endParaRPr lang="pl-PL" noProof="0" dirty="0"/>
          </a:p>
        </p:txBody>
      </p:sp>
      <p:sp>
        <p:nvSpPr>
          <p:cNvPr id="8" name="Prostokąt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EDA545-4CEC-4348-B7BB-6998974FAA84}" type="datetime1">
              <a:rPr lang="pl-PL" noProof="0" smtClean="0"/>
              <a:t>27.02.2020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41D142-4C5B-4C44-8D10-2BA2795A2C4D}" type="datetime1">
              <a:rPr lang="pl-PL" noProof="0" smtClean="0"/>
              <a:t>27.02.2020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E2E99B-C6A6-4BDA-95DA-58A2C8B8A860}" type="datetime1">
              <a:rPr lang="pl-PL" noProof="0" smtClean="0"/>
              <a:t>27.02.2020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9" name="Prostokąt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1948" y="283"/>
            <a:ext cx="4427508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3FE6EF8-F76C-4F79-89D2-328AA0E26714}" type="datetime1">
              <a:rPr lang="pl-PL" noProof="0" smtClean="0"/>
              <a:t>27.02.2020</a:t>
            </a:fld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2B4345-5545-4698-A0FD-C4A29B5424C9}" type="datetime1">
              <a:rPr lang="pl-PL" noProof="0" smtClean="0"/>
              <a:t>27.02.2020</a:t>
            </a:fld>
            <a:endParaRPr lang="pl-PL" noProof="0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8CD4BD-D28F-47A8-92FE-657583F06F5A}" type="datetime1">
              <a:rPr lang="pl-PL" noProof="0" smtClean="0"/>
              <a:t>27.02.2020</a:t>
            </a:fld>
            <a:endParaRPr lang="pl-PL" noProof="0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85B207-7F05-4298-B62B-87CF33D8C614}" type="datetime1">
              <a:rPr lang="pl-PL" noProof="0" smtClean="0"/>
              <a:t>27.02.2020</a:t>
            </a:fld>
            <a:endParaRPr lang="pl-PL" noProof="0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rtlCol="0"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10" name="Prostokąt 9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5CF32E-73BB-4E82-9524-88F30AC4CB77}" type="datetime1">
              <a:rPr lang="pl-PL" noProof="0" smtClean="0"/>
              <a:t>27.02.2020</a:t>
            </a:fld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rtlCol="0"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Obraz — symbol zastępczy 2" descr="Pusty symbol zastępczy pozwalający dodać obraz. Kliknij symbol zastępczy i wybierz obraz, który chcesz dodać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8185B55-0720-4234-A66A-68137751D28A}" type="datetime1">
              <a:rPr lang="pl-PL" noProof="0" smtClean="0"/>
              <a:t>27.02.2020</a:t>
            </a:fld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l-PL" noProof="0" smtClean="0"/>
              <a:t>‹#›</a:t>
            </a:fld>
            <a:endParaRPr lang="pl-PL" noProof="0" dirty="0"/>
          </a:p>
        </p:txBody>
      </p:sp>
      <p:sp>
        <p:nvSpPr>
          <p:cNvPr id="11" name="Prostokąt 10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54DA0666-BE7F-485C-ABB0-DFA293DE794B}" type="datetime1">
              <a:rPr lang="pl-PL" noProof="0" smtClean="0"/>
              <a:t>27.02.2020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31375A4-56A4-47D6-9801-1991572033F7}" type="slidenum">
              <a:rPr lang="pl-PL" noProof="0" smtClean="0"/>
              <a:pPr/>
              <a:t>‹#›</a:t>
            </a:fld>
            <a:endParaRPr lang="pl-PL" noProof="0" dirty="0"/>
          </a:p>
        </p:txBody>
      </p:sp>
      <p:sp>
        <p:nvSpPr>
          <p:cNvPr id="8" name="Prostokąt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8A57EC-B1A2-480A-B6B3-D04E83AD0B3C}"/>
              </a:ext>
            </a:extLst>
          </p:cNvPr>
          <p:cNvSpPr txBox="1">
            <a:spLocks/>
          </p:cNvSpPr>
          <p:nvPr/>
        </p:nvSpPr>
        <p:spPr>
          <a:xfrm>
            <a:off x="498087" y="211873"/>
            <a:ext cx="10058400" cy="646771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Przepływ środków</a:t>
            </a:r>
          </a:p>
        </p:txBody>
      </p:sp>
      <p:grpSp>
        <p:nvGrpSpPr>
          <p:cNvPr id="3" name="Grupa 2" descr="sześciokąty">
            <a:extLst>
              <a:ext uri="{FF2B5EF4-FFF2-40B4-BE49-F238E27FC236}">
                <a16:creationId xmlns:a16="http://schemas.microsoft.com/office/drawing/2014/main" id="{568FAF02-1567-4AC2-B871-87A2D1DEE754}"/>
              </a:ext>
            </a:extLst>
          </p:cNvPr>
          <p:cNvGrpSpPr/>
          <p:nvPr/>
        </p:nvGrpSpPr>
        <p:grpSpPr>
          <a:xfrm>
            <a:off x="-3808147" y="3200178"/>
            <a:ext cx="2054225" cy="2062163"/>
            <a:chOff x="2390776" y="4491038"/>
            <a:chExt cx="2054225" cy="2062163"/>
          </a:xfrm>
        </p:grpSpPr>
        <p:sp>
          <p:nvSpPr>
            <p:cNvPr id="4" name="Dowolny kształt 246">
              <a:extLst>
                <a:ext uri="{FF2B5EF4-FFF2-40B4-BE49-F238E27FC236}">
                  <a16:creationId xmlns:a16="http://schemas.microsoft.com/office/drawing/2014/main" id="{E64233F3-5818-43B5-85FB-E2F64A3314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390776" y="4491038"/>
              <a:ext cx="1000125" cy="1154113"/>
            </a:xfrm>
            <a:custGeom>
              <a:avLst/>
              <a:gdLst>
                <a:gd name="T0" fmla="*/ 0 w 630"/>
                <a:gd name="T1" fmla="*/ 182 h 727"/>
                <a:gd name="T2" fmla="*/ 0 w 630"/>
                <a:gd name="T3" fmla="*/ 546 h 727"/>
                <a:gd name="T4" fmla="*/ 314 w 630"/>
                <a:gd name="T5" fmla="*/ 727 h 727"/>
                <a:gd name="T6" fmla="*/ 630 w 630"/>
                <a:gd name="T7" fmla="*/ 546 h 727"/>
                <a:gd name="T8" fmla="*/ 630 w 630"/>
                <a:gd name="T9" fmla="*/ 182 h 727"/>
                <a:gd name="T10" fmla="*/ 314 w 630"/>
                <a:gd name="T11" fmla="*/ 0 h 727"/>
                <a:gd name="T12" fmla="*/ 0 w 630"/>
                <a:gd name="T13" fmla="*/ 182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0" h="727">
                  <a:moveTo>
                    <a:pt x="0" y="182"/>
                  </a:moveTo>
                  <a:lnTo>
                    <a:pt x="0" y="546"/>
                  </a:lnTo>
                  <a:lnTo>
                    <a:pt x="314" y="727"/>
                  </a:lnTo>
                  <a:lnTo>
                    <a:pt x="630" y="546"/>
                  </a:lnTo>
                  <a:lnTo>
                    <a:pt x="630" y="182"/>
                  </a:lnTo>
                  <a:lnTo>
                    <a:pt x="314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1">
                <a:latin typeface="Times New Roman" panose="02020603050405020304" pitchFamily="18" charset="0"/>
              </a:endParaRPr>
            </a:p>
          </p:txBody>
        </p:sp>
        <p:sp>
          <p:nvSpPr>
            <p:cNvPr id="5" name="Dowolny kształt 247">
              <a:extLst>
                <a:ext uri="{FF2B5EF4-FFF2-40B4-BE49-F238E27FC236}">
                  <a16:creationId xmlns:a16="http://schemas.microsoft.com/office/drawing/2014/main" id="{91EBD584-DCE7-48BF-B337-A289E826A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826" y="5395913"/>
              <a:ext cx="1000125" cy="1157288"/>
            </a:xfrm>
            <a:custGeom>
              <a:avLst/>
              <a:gdLst>
                <a:gd name="T0" fmla="*/ 0 w 630"/>
                <a:gd name="T1" fmla="*/ 181 h 729"/>
                <a:gd name="T2" fmla="*/ 0 w 630"/>
                <a:gd name="T3" fmla="*/ 545 h 729"/>
                <a:gd name="T4" fmla="*/ 314 w 630"/>
                <a:gd name="T5" fmla="*/ 729 h 729"/>
                <a:gd name="T6" fmla="*/ 630 w 630"/>
                <a:gd name="T7" fmla="*/ 545 h 729"/>
                <a:gd name="T8" fmla="*/ 630 w 630"/>
                <a:gd name="T9" fmla="*/ 181 h 729"/>
                <a:gd name="T10" fmla="*/ 314 w 630"/>
                <a:gd name="T11" fmla="*/ 0 h 729"/>
                <a:gd name="T12" fmla="*/ 0 w 630"/>
                <a:gd name="T13" fmla="*/ 181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0" h="729">
                  <a:moveTo>
                    <a:pt x="0" y="181"/>
                  </a:moveTo>
                  <a:lnTo>
                    <a:pt x="0" y="545"/>
                  </a:lnTo>
                  <a:lnTo>
                    <a:pt x="314" y="729"/>
                  </a:lnTo>
                  <a:lnTo>
                    <a:pt x="630" y="545"/>
                  </a:lnTo>
                  <a:lnTo>
                    <a:pt x="630" y="181"/>
                  </a:lnTo>
                  <a:lnTo>
                    <a:pt x="314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1">
                <a:latin typeface="Times New Roman" panose="02020603050405020304" pitchFamily="18" charset="0"/>
              </a:endParaRPr>
            </a:p>
          </p:txBody>
        </p:sp>
        <p:sp>
          <p:nvSpPr>
            <p:cNvPr id="6" name="Dowolny kształt 248">
              <a:extLst>
                <a:ext uri="{FF2B5EF4-FFF2-40B4-BE49-F238E27FC236}">
                  <a16:creationId xmlns:a16="http://schemas.microsoft.com/office/drawing/2014/main" id="{522AAC93-C46A-48CD-8EF7-B8EF33A5B6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876" y="4491038"/>
              <a:ext cx="1000125" cy="1154113"/>
            </a:xfrm>
            <a:custGeom>
              <a:avLst/>
              <a:gdLst>
                <a:gd name="T0" fmla="*/ 0 w 630"/>
                <a:gd name="T1" fmla="*/ 182 h 727"/>
                <a:gd name="T2" fmla="*/ 0 w 630"/>
                <a:gd name="T3" fmla="*/ 546 h 727"/>
                <a:gd name="T4" fmla="*/ 314 w 630"/>
                <a:gd name="T5" fmla="*/ 727 h 727"/>
                <a:gd name="T6" fmla="*/ 630 w 630"/>
                <a:gd name="T7" fmla="*/ 546 h 727"/>
                <a:gd name="T8" fmla="*/ 630 w 630"/>
                <a:gd name="T9" fmla="*/ 182 h 727"/>
                <a:gd name="T10" fmla="*/ 314 w 630"/>
                <a:gd name="T11" fmla="*/ 0 h 727"/>
                <a:gd name="T12" fmla="*/ 0 w 630"/>
                <a:gd name="T13" fmla="*/ 182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0" h="727">
                  <a:moveTo>
                    <a:pt x="0" y="182"/>
                  </a:moveTo>
                  <a:lnTo>
                    <a:pt x="0" y="546"/>
                  </a:lnTo>
                  <a:lnTo>
                    <a:pt x="314" y="727"/>
                  </a:lnTo>
                  <a:lnTo>
                    <a:pt x="630" y="546"/>
                  </a:lnTo>
                  <a:lnTo>
                    <a:pt x="630" y="182"/>
                  </a:lnTo>
                  <a:lnTo>
                    <a:pt x="314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1">
                <a:latin typeface="Times New Roman" panose="02020603050405020304" pitchFamily="18" charset="0"/>
              </a:endParaRPr>
            </a:p>
          </p:txBody>
        </p:sp>
        <p:sp>
          <p:nvSpPr>
            <p:cNvPr id="7" name="Dowolny kształt 249">
              <a:extLst>
                <a:ext uri="{FF2B5EF4-FFF2-40B4-BE49-F238E27FC236}">
                  <a16:creationId xmlns:a16="http://schemas.microsoft.com/office/drawing/2014/main" id="{BD65C30E-BFD9-4A59-8095-2CF4B1DC4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479676" y="4595813"/>
              <a:ext cx="822325" cy="947738"/>
            </a:xfrm>
            <a:custGeom>
              <a:avLst/>
              <a:gdLst>
                <a:gd name="T0" fmla="*/ 4 w 518"/>
                <a:gd name="T1" fmla="*/ 446 h 597"/>
                <a:gd name="T2" fmla="*/ 8 w 518"/>
                <a:gd name="T3" fmla="*/ 446 h 597"/>
                <a:gd name="T4" fmla="*/ 8 w 518"/>
                <a:gd name="T5" fmla="*/ 154 h 597"/>
                <a:gd name="T6" fmla="*/ 258 w 518"/>
                <a:gd name="T7" fmla="*/ 10 h 597"/>
                <a:gd name="T8" fmla="*/ 510 w 518"/>
                <a:gd name="T9" fmla="*/ 154 h 597"/>
                <a:gd name="T10" fmla="*/ 510 w 518"/>
                <a:gd name="T11" fmla="*/ 444 h 597"/>
                <a:gd name="T12" fmla="*/ 258 w 518"/>
                <a:gd name="T13" fmla="*/ 587 h 597"/>
                <a:gd name="T14" fmla="*/ 6 w 518"/>
                <a:gd name="T15" fmla="*/ 442 h 597"/>
                <a:gd name="T16" fmla="*/ 4 w 518"/>
                <a:gd name="T17" fmla="*/ 446 h 597"/>
                <a:gd name="T18" fmla="*/ 8 w 518"/>
                <a:gd name="T19" fmla="*/ 446 h 597"/>
                <a:gd name="T20" fmla="*/ 4 w 518"/>
                <a:gd name="T21" fmla="*/ 446 h 597"/>
                <a:gd name="T22" fmla="*/ 2 w 518"/>
                <a:gd name="T23" fmla="*/ 450 h 597"/>
                <a:gd name="T24" fmla="*/ 258 w 518"/>
                <a:gd name="T25" fmla="*/ 597 h 597"/>
                <a:gd name="T26" fmla="*/ 518 w 518"/>
                <a:gd name="T27" fmla="*/ 448 h 597"/>
                <a:gd name="T28" fmla="*/ 518 w 518"/>
                <a:gd name="T29" fmla="*/ 150 h 597"/>
                <a:gd name="T30" fmla="*/ 258 w 518"/>
                <a:gd name="T31" fmla="*/ 0 h 597"/>
                <a:gd name="T32" fmla="*/ 0 w 518"/>
                <a:gd name="T33" fmla="*/ 150 h 597"/>
                <a:gd name="T34" fmla="*/ 0 w 518"/>
                <a:gd name="T35" fmla="*/ 448 h 597"/>
                <a:gd name="T36" fmla="*/ 2 w 518"/>
                <a:gd name="T37" fmla="*/ 450 h 597"/>
                <a:gd name="T38" fmla="*/ 4 w 518"/>
                <a:gd name="T39" fmla="*/ 446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597">
                  <a:moveTo>
                    <a:pt x="4" y="446"/>
                  </a:moveTo>
                  <a:lnTo>
                    <a:pt x="8" y="446"/>
                  </a:lnTo>
                  <a:lnTo>
                    <a:pt x="8" y="154"/>
                  </a:lnTo>
                  <a:lnTo>
                    <a:pt x="258" y="10"/>
                  </a:lnTo>
                  <a:lnTo>
                    <a:pt x="510" y="154"/>
                  </a:lnTo>
                  <a:lnTo>
                    <a:pt x="510" y="444"/>
                  </a:lnTo>
                  <a:lnTo>
                    <a:pt x="258" y="587"/>
                  </a:lnTo>
                  <a:lnTo>
                    <a:pt x="6" y="442"/>
                  </a:lnTo>
                  <a:lnTo>
                    <a:pt x="4" y="446"/>
                  </a:lnTo>
                  <a:lnTo>
                    <a:pt x="8" y="446"/>
                  </a:lnTo>
                  <a:lnTo>
                    <a:pt x="4" y="446"/>
                  </a:lnTo>
                  <a:lnTo>
                    <a:pt x="2" y="450"/>
                  </a:lnTo>
                  <a:lnTo>
                    <a:pt x="258" y="597"/>
                  </a:lnTo>
                  <a:lnTo>
                    <a:pt x="518" y="448"/>
                  </a:lnTo>
                  <a:lnTo>
                    <a:pt x="518" y="150"/>
                  </a:lnTo>
                  <a:lnTo>
                    <a:pt x="258" y="0"/>
                  </a:lnTo>
                  <a:lnTo>
                    <a:pt x="0" y="150"/>
                  </a:lnTo>
                  <a:lnTo>
                    <a:pt x="0" y="448"/>
                  </a:lnTo>
                  <a:lnTo>
                    <a:pt x="2" y="450"/>
                  </a:lnTo>
                  <a:lnTo>
                    <a:pt x="4" y="4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1">
                <a:latin typeface="Times New Roman" panose="02020603050405020304" pitchFamily="18" charset="0"/>
              </a:endParaRPr>
            </a:p>
          </p:txBody>
        </p:sp>
        <p:sp>
          <p:nvSpPr>
            <p:cNvPr id="8" name="Dowolny kształt 250">
              <a:extLst>
                <a:ext uri="{FF2B5EF4-FFF2-40B4-BE49-F238E27FC236}">
                  <a16:creationId xmlns:a16="http://schemas.microsoft.com/office/drawing/2014/main" id="{731EFFE5-619E-4E4B-876D-FFB51BB973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006726" y="5500688"/>
              <a:ext cx="822325" cy="947738"/>
            </a:xfrm>
            <a:custGeom>
              <a:avLst/>
              <a:gdLst>
                <a:gd name="T0" fmla="*/ 4 w 518"/>
                <a:gd name="T1" fmla="*/ 445 h 597"/>
                <a:gd name="T2" fmla="*/ 8 w 518"/>
                <a:gd name="T3" fmla="*/ 445 h 597"/>
                <a:gd name="T4" fmla="*/ 8 w 518"/>
                <a:gd name="T5" fmla="*/ 153 h 597"/>
                <a:gd name="T6" fmla="*/ 258 w 518"/>
                <a:gd name="T7" fmla="*/ 10 h 597"/>
                <a:gd name="T8" fmla="*/ 510 w 518"/>
                <a:gd name="T9" fmla="*/ 153 h 597"/>
                <a:gd name="T10" fmla="*/ 510 w 518"/>
                <a:gd name="T11" fmla="*/ 443 h 597"/>
                <a:gd name="T12" fmla="*/ 258 w 518"/>
                <a:gd name="T13" fmla="*/ 587 h 597"/>
                <a:gd name="T14" fmla="*/ 6 w 518"/>
                <a:gd name="T15" fmla="*/ 441 h 597"/>
                <a:gd name="T16" fmla="*/ 4 w 518"/>
                <a:gd name="T17" fmla="*/ 445 h 597"/>
                <a:gd name="T18" fmla="*/ 8 w 518"/>
                <a:gd name="T19" fmla="*/ 445 h 597"/>
                <a:gd name="T20" fmla="*/ 4 w 518"/>
                <a:gd name="T21" fmla="*/ 445 h 597"/>
                <a:gd name="T22" fmla="*/ 2 w 518"/>
                <a:gd name="T23" fmla="*/ 449 h 597"/>
                <a:gd name="T24" fmla="*/ 258 w 518"/>
                <a:gd name="T25" fmla="*/ 597 h 597"/>
                <a:gd name="T26" fmla="*/ 518 w 518"/>
                <a:gd name="T27" fmla="*/ 447 h 597"/>
                <a:gd name="T28" fmla="*/ 518 w 518"/>
                <a:gd name="T29" fmla="*/ 149 h 597"/>
                <a:gd name="T30" fmla="*/ 258 w 518"/>
                <a:gd name="T31" fmla="*/ 0 h 597"/>
                <a:gd name="T32" fmla="*/ 0 w 518"/>
                <a:gd name="T33" fmla="*/ 149 h 597"/>
                <a:gd name="T34" fmla="*/ 0 w 518"/>
                <a:gd name="T35" fmla="*/ 447 h 597"/>
                <a:gd name="T36" fmla="*/ 2 w 518"/>
                <a:gd name="T37" fmla="*/ 449 h 597"/>
                <a:gd name="T38" fmla="*/ 4 w 518"/>
                <a:gd name="T39" fmla="*/ 445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597">
                  <a:moveTo>
                    <a:pt x="4" y="445"/>
                  </a:moveTo>
                  <a:lnTo>
                    <a:pt x="8" y="445"/>
                  </a:lnTo>
                  <a:lnTo>
                    <a:pt x="8" y="153"/>
                  </a:lnTo>
                  <a:lnTo>
                    <a:pt x="258" y="10"/>
                  </a:lnTo>
                  <a:lnTo>
                    <a:pt x="510" y="153"/>
                  </a:lnTo>
                  <a:lnTo>
                    <a:pt x="510" y="443"/>
                  </a:lnTo>
                  <a:lnTo>
                    <a:pt x="258" y="587"/>
                  </a:lnTo>
                  <a:lnTo>
                    <a:pt x="6" y="441"/>
                  </a:lnTo>
                  <a:lnTo>
                    <a:pt x="4" y="445"/>
                  </a:lnTo>
                  <a:lnTo>
                    <a:pt x="8" y="445"/>
                  </a:lnTo>
                  <a:lnTo>
                    <a:pt x="4" y="445"/>
                  </a:lnTo>
                  <a:lnTo>
                    <a:pt x="2" y="449"/>
                  </a:lnTo>
                  <a:lnTo>
                    <a:pt x="258" y="597"/>
                  </a:lnTo>
                  <a:lnTo>
                    <a:pt x="518" y="447"/>
                  </a:lnTo>
                  <a:lnTo>
                    <a:pt x="518" y="149"/>
                  </a:lnTo>
                  <a:lnTo>
                    <a:pt x="258" y="0"/>
                  </a:lnTo>
                  <a:lnTo>
                    <a:pt x="0" y="149"/>
                  </a:lnTo>
                  <a:lnTo>
                    <a:pt x="0" y="447"/>
                  </a:lnTo>
                  <a:lnTo>
                    <a:pt x="2" y="449"/>
                  </a:lnTo>
                  <a:lnTo>
                    <a:pt x="4" y="4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1">
                <a:latin typeface="Times New Roman" panose="02020603050405020304" pitchFamily="18" charset="0"/>
              </a:endParaRPr>
            </a:p>
          </p:txBody>
        </p:sp>
        <p:sp>
          <p:nvSpPr>
            <p:cNvPr id="9" name="Dowolny kształt 251">
              <a:extLst>
                <a:ext uri="{FF2B5EF4-FFF2-40B4-BE49-F238E27FC236}">
                  <a16:creationId xmlns:a16="http://schemas.microsoft.com/office/drawing/2014/main" id="{7C7CD681-C646-404A-AC76-BB8008035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533776" y="4595813"/>
              <a:ext cx="822325" cy="947738"/>
            </a:xfrm>
            <a:custGeom>
              <a:avLst/>
              <a:gdLst>
                <a:gd name="T0" fmla="*/ 4 w 518"/>
                <a:gd name="T1" fmla="*/ 446 h 597"/>
                <a:gd name="T2" fmla="*/ 8 w 518"/>
                <a:gd name="T3" fmla="*/ 446 h 597"/>
                <a:gd name="T4" fmla="*/ 8 w 518"/>
                <a:gd name="T5" fmla="*/ 154 h 597"/>
                <a:gd name="T6" fmla="*/ 258 w 518"/>
                <a:gd name="T7" fmla="*/ 10 h 597"/>
                <a:gd name="T8" fmla="*/ 510 w 518"/>
                <a:gd name="T9" fmla="*/ 154 h 597"/>
                <a:gd name="T10" fmla="*/ 510 w 518"/>
                <a:gd name="T11" fmla="*/ 444 h 597"/>
                <a:gd name="T12" fmla="*/ 258 w 518"/>
                <a:gd name="T13" fmla="*/ 587 h 597"/>
                <a:gd name="T14" fmla="*/ 6 w 518"/>
                <a:gd name="T15" fmla="*/ 442 h 597"/>
                <a:gd name="T16" fmla="*/ 4 w 518"/>
                <a:gd name="T17" fmla="*/ 446 h 597"/>
                <a:gd name="T18" fmla="*/ 8 w 518"/>
                <a:gd name="T19" fmla="*/ 446 h 597"/>
                <a:gd name="T20" fmla="*/ 4 w 518"/>
                <a:gd name="T21" fmla="*/ 446 h 597"/>
                <a:gd name="T22" fmla="*/ 2 w 518"/>
                <a:gd name="T23" fmla="*/ 450 h 597"/>
                <a:gd name="T24" fmla="*/ 258 w 518"/>
                <a:gd name="T25" fmla="*/ 597 h 597"/>
                <a:gd name="T26" fmla="*/ 518 w 518"/>
                <a:gd name="T27" fmla="*/ 448 h 597"/>
                <a:gd name="T28" fmla="*/ 518 w 518"/>
                <a:gd name="T29" fmla="*/ 150 h 597"/>
                <a:gd name="T30" fmla="*/ 258 w 518"/>
                <a:gd name="T31" fmla="*/ 0 h 597"/>
                <a:gd name="T32" fmla="*/ 0 w 518"/>
                <a:gd name="T33" fmla="*/ 150 h 597"/>
                <a:gd name="T34" fmla="*/ 0 w 518"/>
                <a:gd name="T35" fmla="*/ 448 h 597"/>
                <a:gd name="T36" fmla="*/ 2 w 518"/>
                <a:gd name="T37" fmla="*/ 450 h 597"/>
                <a:gd name="T38" fmla="*/ 4 w 518"/>
                <a:gd name="T39" fmla="*/ 446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597">
                  <a:moveTo>
                    <a:pt x="4" y="446"/>
                  </a:moveTo>
                  <a:lnTo>
                    <a:pt x="8" y="446"/>
                  </a:lnTo>
                  <a:lnTo>
                    <a:pt x="8" y="154"/>
                  </a:lnTo>
                  <a:lnTo>
                    <a:pt x="258" y="10"/>
                  </a:lnTo>
                  <a:lnTo>
                    <a:pt x="510" y="154"/>
                  </a:lnTo>
                  <a:lnTo>
                    <a:pt x="510" y="444"/>
                  </a:lnTo>
                  <a:lnTo>
                    <a:pt x="258" y="587"/>
                  </a:lnTo>
                  <a:lnTo>
                    <a:pt x="6" y="442"/>
                  </a:lnTo>
                  <a:lnTo>
                    <a:pt x="4" y="446"/>
                  </a:lnTo>
                  <a:lnTo>
                    <a:pt x="8" y="446"/>
                  </a:lnTo>
                  <a:lnTo>
                    <a:pt x="4" y="446"/>
                  </a:lnTo>
                  <a:lnTo>
                    <a:pt x="2" y="450"/>
                  </a:lnTo>
                  <a:lnTo>
                    <a:pt x="258" y="597"/>
                  </a:lnTo>
                  <a:lnTo>
                    <a:pt x="518" y="448"/>
                  </a:lnTo>
                  <a:lnTo>
                    <a:pt x="518" y="150"/>
                  </a:lnTo>
                  <a:lnTo>
                    <a:pt x="258" y="0"/>
                  </a:lnTo>
                  <a:lnTo>
                    <a:pt x="0" y="150"/>
                  </a:lnTo>
                  <a:lnTo>
                    <a:pt x="0" y="448"/>
                  </a:lnTo>
                  <a:lnTo>
                    <a:pt x="2" y="450"/>
                  </a:lnTo>
                  <a:lnTo>
                    <a:pt x="4" y="4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1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0" name="Grupa 9" descr="słupki z ostrymi zakończeniami">
            <a:extLst>
              <a:ext uri="{FF2B5EF4-FFF2-40B4-BE49-F238E27FC236}">
                <a16:creationId xmlns:a16="http://schemas.microsoft.com/office/drawing/2014/main" id="{E2DBF098-3EB1-487A-8778-C9FD8351F731}"/>
              </a:ext>
            </a:extLst>
          </p:cNvPr>
          <p:cNvGrpSpPr/>
          <p:nvPr/>
        </p:nvGrpSpPr>
        <p:grpSpPr>
          <a:xfrm>
            <a:off x="-4293922" y="662410"/>
            <a:ext cx="1808163" cy="1379538"/>
            <a:chOff x="350838" y="436563"/>
            <a:chExt cx="1808163" cy="1379538"/>
          </a:xfrm>
        </p:grpSpPr>
        <p:sp>
          <p:nvSpPr>
            <p:cNvPr id="11" name="Dowolny kształt 12">
              <a:extLst>
                <a:ext uri="{FF2B5EF4-FFF2-40B4-BE49-F238E27FC236}">
                  <a16:creationId xmlns:a16="http://schemas.microsoft.com/office/drawing/2014/main" id="{406F58C7-9C4E-4EC4-B3AA-E1C3D0D1C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38" y="436563"/>
              <a:ext cx="1808163" cy="320675"/>
            </a:xfrm>
            <a:custGeom>
              <a:avLst/>
              <a:gdLst>
                <a:gd name="T0" fmla="*/ 997 w 1139"/>
                <a:gd name="T1" fmla="*/ 202 h 202"/>
                <a:gd name="T2" fmla="*/ 0 w 1139"/>
                <a:gd name="T3" fmla="*/ 202 h 202"/>
                <a:gd name="T4" fmla="*/ 0 w 1139"/>
                <a:gd name="T5" fmla="*/ 0 h 202"/>
                <a:gd name="T6" fmla="*/ 997 w 1139"/>
                <a:gd name="T7" fmla="*/ 0 h 202"/>
                <a:gd name="T8" fmla="*/ 1139 w 1139"/>
                <a:gd name="T9" fmla="*/ 100 h 202"/>
                <a:gd name="T10" fmla="*/ 997 w 1139"/>
                <a:gd name="T11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9" h="202">
                  <a:moveTo>
                    <a:pt x="997" y="202"/>
                  </a:moveTo>
                  <a:lnTo>
                    <a:pt x="0" y="202"/>
                  </a:lnTo>
                  <a:lnTo>
                    <a:pt x="0" y="0"/>
                  </a:lnTo>
                  <a:lnTo>
                    <a:pt x="997" y="0"/>
                  </a:lnTo>
                  <a:lnTo>
                    <a:pt x="1139" y="100"/>
                  </a:lnTo>
                  <a:lnTo>
                    <a:pt x="997" y="20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1">
                <a:latin typeface="Times New Roman" panose="02020603050405020304" pitchFamily="18" charset="0"/>
              </a:endParaRPr>
            </a:p>
          </p:txBody>
        </p:sp>
        <p:sp>
          <p:nvSpPr>
            <p:cNvPr id="12" name="Dowolny kształt 13">
              <a:extLst>
                <a:ext uri="{FF2B5EF4-FFF2-40B4-BE49-F238E27FC236}">
                  <a16:creationId xmlns:a16="http://schemas.microsoft.com/office/drawing/2014/main" id="{7B351A56-1AA6-468F-9066-BA67D781EA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38" y="788988"/>
              <a:ext cx="1512888" cy="320675"/>
            </a:xfrm>
            <a:custGeom>
              <a:avLst/>
              <a:gdLst>
                <a:gd name="T0" fmla="*/ 812 w 953"/>
                <a:gd name="T1" fmla="*/ 202 h 202"/>
                <a:gd name="T2" fmla="*/ 0 w 953"/>
                <a:gd name="T3" fmla="*/ 202 h 202"/>
                <a:gd name="T4" fmla="*/ 0 w 953"/>
                <a:gd name="T5" fmla="*/ 0 h 202"/>
                <a:gd name="T6" fmla="*/ 812 w 953"/>
                <a:gd name="T7" fmla="*/ 0 h 202"/>
                <a:gd name="T8" fmla="*/ 953 w 953"/>
                <a:gd name="T9" fmla="*/ 102 h 202"/>
                <a:gd name="T10" fmla="*/ 812 w 953"/>
                <a:gd name="T11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3" h="202">
                  <a:moveTo>
                    <a:pt x="812" y="202"/>
                  </a:moveTo>
                  <a:lnTo>
                    <a:pt x="0" y="202"/>
                  </a:lnTo>
                  <a:lnTo>
                    <a:pt x="0" y="0"/>
                  </a:lnTo>
                  <a:lnTo>
                    <a:pt x="812" y="0"/>
                  </a:lnTo>
                  <a:lnTo>
                    <a:pt x="953" y="102"/>
                  </a:lnTo>
                  <a:lnTo>
                    <a:pt x="812" y="20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1">
                <a:latin typeface="Times New Roman" panose="02020603050405020304" pitchFamily="18" charset="0"/>
              </a:endParaRPr>
            </a:p>
          </p:txBody>
        </p:sp>
        <p:sp>
          <p:nvSpPr>
            <p:cNvPr id="13" name="Dowolny kształt 14">
              <a:extLst>
                <a:ext uri="{FF2B5EF4-FFF2-40B4-BE49-F238E27FC236}">
                  <a16:creationId xmlns:a16="http://schemas.microsoft.com/office/drawing/2014/main" id="{421A0B41-1FBB-438E-952A-114B4BC95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38" y="1141413"/>
              <a:ext cx="1219200" cy="322263"/>
            </a:xfrm>
            <a:custGeom>
              <a:avLst/>
              <a:gdLst>
                <a:gd name="T0" fmla="*/ 626 w 768"/>
                <a:gd name="T1" fmla="*/ 203 h 203"/>
                <a:gd name="T2" fmla="*/ 0 w 768"/>
                <a:gd name="T3" fmla="*/ 203 h 203"/>
                <a:gd name="T4" fmla="*/ 0 w 768"/>
                <a:gd name="T5" fmla="*/ 0 h 203"/>
                <a:gd name="T6" fmla="*/ 626 w 768"/>
                <a:gd name="T7" fmla="*/ 0 h 203"/>
                <a:gd name="T8" fmla="*/ 768 w 768"/>
                <a:gd name="T9" fmla="*/ 102 h 203"/>
                <a:gd name="T10" fmla="*/ 626 w 768"/>
                <a:gd name="T11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8" h="203">
                  <a:moveTo>
                    <a:pt x="626" y="203"/>
                  </a:moveTo>
                  <a:lnTo>
                    <a:pt x="0" y="203"/>
                  </a:lnTo>
                  <a:lnTo>
                    <a:pt x="0" y="0"/>
                  </a:lnTo>
                  <a:lnTo>
                    <a:pt x="626" y="0"/>
                  </a:lnTo>
                  <a:lnTo>
                    <a:pt x="768" y="102"/>
                  </a:lnTo>
                  <a:lnTo>
                    <a:pt x="626" y="2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1">
                <a:latin typeface="Times New Roman" panose="02020603050405020304" pitchFamily="18" charset="0"/>
              </a:endParaRPr>
            </a:p>
          </p:txBody>
        </p:sp>
        <p:sp>
          <p:nvSpPr>
            <p:cNvPr id="14" name="Dowolny kształt 15">
              <a:extLst>
                <a:ext uri="{FF2B5EF4-FFF2-40B4-BE49-F238E27FC236}">
                  <a16:creationId xmlns:a16="http://schemas.microsoft.com/office/drawing/2014/main" id="{73514740-6C45-4C08-8B60-B7960C3CE0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38" y="1495426"/>
              <a:ext cx="923925" cy="320675"/>
            </a:xfrm>
            <a:custGeom>
              <a:avLst/>
              <a:gdLst>
                <a:gd name="T0" fmla="*/ 440 w 582"/>
                <a:gd name="T1" fmla="*/ 202 h 202"/>
                <a:gd name="T2" fmla="*/ 0 w 582"/>
                <a:gd name="T3" fmla="*/ 202 h 202"/>
                <a:gd name="T4" fmla="*/ 0 w 582"/>
                <a:gd name="T5" fmla="*/ 0 h 202"/>
                <a:gd name="T6" fmla="*/ 440 w 582"/>
                <a:gd name="T7" fmla="*/ 0 h 202"/>
                <a:gd name="T8" fmla="*/ 582 w 582"/>
                <a:gd name="T9" fmla="*/ 100 h 202"/>
                <a:gd name="T10" fmla="*/ 440 w 582"/>
                <a:gd name="T11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2" h="202">
                  <a:moveTo>
                    <a:pt x="440" y="202"/>
                  </a:moveTo>
                  <a:lnTo>
                    <a:pt x="0" y="202"/>
                  </a:lnTo>
                  <a:lnTo>
                    <a:pt x="0" y="0"/>
                  </a:lnTo>
                  <a:lnTo>
                    <a:pt x="440" y="0"/>
                  </a:lnTo>
                  <a:lnTo>
                    <a:pt x="582" y="100"/>
                  </a:lnTo>
                  <a:lnTo>
                    <a:pt x="440" y="20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1">
                <a:latin typeface="Times New Roman" panose="02020603050405020304" pitchFamily="18" charset="0"/>
              </a:endParaRPr>
            </a:p>
          </p:txBody>
        </p:sp>
      </p:grpSp>
      <p:sp>
        <p:nvSpPr>
          <p:cNvPr id="17" name="Prostokąt 16">
            <a:extLst>
              <a:ext uri="{FF2B5EF4-FFF2-40B4-BE49-F238E27FC236}">
                <a16:creationId xmlns:a16="http://schemas.microsoft.com/office/drawing/2014/main" id="{F9456BAD-E51D-4ECB-8C07-5532CD9B2D12}"/>
              </a:ext>
            </a:extLst>
          </p:cNvPr>
          <p:cNvSpPr/>
          <p:nvPr/>
        </p:nvSpPr>
        <p:spPr>
          <a:xfrm>
            <a:off x="6615952" y="5665842"/>
            <a:ext cx="2449338" cy="980285"/>
          </a:xfrm>
          <a:prstGeom prst="rect">
            <a:avLst/>
          </a:prstGeom>
          <a:solidFill>
            <a:srgbClr val="66FFC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MIESZKANIEC</a:t>
            </a: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0A8BAF02-DFD4-4B4F-B800-F239445E3A56}"/>
              </a:ext>
            </a:extLst>
          </p:cNvPr>
          <p:cNvSpPr/>
          <p:nvPr/>
        </p:nvSpPr>
        <p:spPr>
          <a:xfrm>
            <a:off x="6615953" y="2926263"/>
            <a:ext cx="2449337" cy="111782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000" b="1" dirty="0">
                <a:solidFill>
                  <a:schemeClr val="tx1"/>
                </a:solidFill>
              </a:rPr>
              <a:t>GMINA</a:t>
            </a: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6D095CAB-18A4-4067-8BAA-F865EF5A9E00}"/>
              </a:ext>
            </a:extLst>
          </p:cNvPr>
          <p:cNvSpPr/>
          <p:nvPr/>
        </p:nvSpPr>
        <p:spPr>
          <a:xfrm>
            <a:off x="6579718" y="296806"/>
            <a:ext cx="2449338" cy="84184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b="1" dirty="0">
                <a:solidFill>
                  <a:schemeClr val="tx1"/>
                </a:solidFill>
              </a:rPr>
              <a:t>PUK</a:t>
            </a:r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82D363E7-E260-4CE9-A565-356361F65369}"/>
              </a:ext>
            </a:extLst>
          </p:cNvPr>
          <p:cNvSpPr/>
          <p:nvPr/>
        </p:nvSpPr>
        <p:spPr>
          <a:xfrm>
            <a:off x="2390205" y="2978696"/>
            <a:ext cx="2172558" cy="106958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b="1" dirty="0">
                <a:solidFill>
                  <a:schemeClr val="tx1"/>
                </a:solidFill>
              </a:rPr>
              <a:t>ZUK</a:t>
            </a:r>
          </a:p>
        </p:txBody>
      </p:sp>
      <p:sp>
        <p:nvSpPr>
          <p:cNvPr id="21" name="Strzałka: w górę 20">
            <a:extLst>
              <a:ext uri="{FF2B5EF4-FFF2-40B4-BE49-F238E27FC236}">
                <a16:creationId xmlns:a16="http://schemas.microsoft.com/office/drawing/2014/main" id="{14F17044-FB3D-44D6-ABE3-45ABC07A363C}"/>
              </a:ext>
            </a:extLst>
          </p:cNvPr>
          <p:cNvSpPr/>
          <p:nvPr/>
        </p:nvSpPr>
        <p:spPr>
          <a:xfrm>
            <a:off x="6924213" y="3903671"/>
            <a:ext cx="729408" cy="1925778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PODATEK</a:t>
            </a:r>
          </a:p>
        </p:txBody>
      </p:sp>
      <p:sp>
        <p:nvSpPr>
          <p:cNvPr id="22" name="Strzałka: w górę 21">
            <a:extLst>
              <a:ext uri="{FF2B5EF4-FFF2-40B4-BE49-F238E27FC236}">
                <a16:creationId xmlns:a16="http://schemas.microsoft.com/office/drawing/2014/main" id="{78DA3425-A829-49F3-8673-EB2C4E91DD7B}"/>
              </a:ext>
            </a:extLst>
          </p:cNvPr>
          <p:cNvSpPr/>
          <p:nvPr/>
        </p:nvSpPr>
        <p:spPr>
          <a:xfrm>
            <a:off x="7804387" y="3924748"/>
            <a:ext cx="729408" cy="1883624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OPŁATA ŚMIECI</a:t>
            </a:r>
          </a:p>
        </p:txBody>
      </p:sp>
      <p:sp>
        <p:nvSpPr>
          <p:cNvPr id="24" name="Prostokąt 23">
            <a:extLst>
              <a:ext uri="{FF2B5EF4-FFF2-40B4-BE49-F238E27FC236}">
                <a16:creationId xmlns:a16="http://schemas.microsoft.com/office/drawing/2014/main" id="{05A983B7-EDB3-4A77-A494-8585AB47C12C}"/>
              </a:ext>
            </a:extLst>
          </p:cNvPr>
          <p:cNvSpPr/>
          <p:nvPr/>
        </p:nvSpPr>
        <p:spPr>
          <a:xfrm flipH="1">
            <a:off x="8376478" y="4473543"/>
            <a:ext cx="550775" cy="11178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w tym APORT</a:t>
            </a:r>
          </a:p>
        </p:txBody>
      </p:sp>
      <p:sp>
        <p:nvSpPr>
          <p:cNvPr id="25" name="Prostokąt 24">
            <a:extLst>
              <a:ext uri="{FF2B5EF4-FFF2-40B4-BE49-F238E27FC236}">
                <a16:creationId xmlns:a16="http://schemas.microsoft.com/office/drawing/2014/main" id="{1093716E-8BBF-4452-ADB9-E01F8B254A08}"/>
              </a:ext>
            </a:extLst>
          </p:cNvPr>
          <p:cNvSpPr/>
          <p:nvPr/>
        </p:nvSpPr>
        <p:spPr>
          <a:xfrm rot="5400000">
            <a:off x="3068563" y="3609553"/>
            <a:ext cx="646771" cy="157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Zakup pojazdów</a:t>
            </a:r>
          </a:p>
        </p:txBody>
      </p:sp>
      <p:sp>
        <p:nvSpPr>
          <p:cNvPr id="26" name="Strzałka: w górę 25">
            <a:extLst>
              <a:ext uri="{FF2B5EF4-FFF2-40B4-BE49-F238E27FC236}">
                <a16:creationId xmlns:a16="http://schemas.microsoft.com/office/drawing/2014/main" id="{3B13F3F2-9D02-43CB-ADF6-407BC1DD32AE}"/>
              </a:ext>
            </a:extLst>
          </p:cNvPr>
          <p:cNvSpPr/>
          <p:nvPr/>
        </p:nvSpPr>
        <p:spPr>
          <a:xfrm>
            <a:off x="7020908" y="1260708"/>
            <a:ext cx="1512887" cy="1573353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PŁATNOŚĆ</a:t>
            </a:r>
          </a:p>
          <a:p>
            <a:pPr algn="ctr"/>
            <a:r>
              <a:rPr lang="pl-PL" dirty="0">
                <a:solidFill>
                  <a:schemeClr val="tx1"/>
                </a:solidFill>
              </a:rPr>
              <a:t>ZA TONĘ</a:t>
            </a:r>
          </a:p>
        </p:txBody>
      </p:sp>
      <p:sp>
        <p:nvSpPr>
          <p:cNvPr id="28" name="Strzałka: w lewo 27">
            <a:extLst>
              <a:ext uri="{FF2B5EF4-FFF2-40B4-BE49-F238E27FC236}">
                <a16:creationId xmlns:a16="http://schemas.microsoft.com/office/drawing/2014/main" id="{4131F259-8EFF-47DD-980E-643C62629AC6}"/>
              </a:ext>
            </a:extLst>
          </p:cNvPr>
          <p:cNvSpPr/>
          <p:nvPr/>
        </p:nvSpPr>
        <p:spPr>
          <a:xfrm>
            <a:off x="4761532" y="3180836"/>
            <a:ext cx="1655651" cy="665302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APORT</a:t>
            </a:r>
          </a:p>
        </p:txBody>
      </p:sp>
      <p:sp>
        <p:nvSpPr>
          <p:cNvPr id="29" name="Strzałka: w górę 28">
            <a:extLst>
              <a:ext uri="{FF2B5EF4-FFF2-40B4-BE49-F238E27FC236}">
                <a16:creationId xmlns:a16="http://schemas.microsoft.com/office/drawing/2014/main" id="{9C46B787-3CAD-4F6C-850F-B9ADD18DADC3}"/>
              </a:ext>
            </a:extLst>
          </p:cNvPr>
          <p:cNvSpPr/>
          <p:nvPr/>
        </p:nvSpPr>
        <p:spPr>
          <a:xfrm rot="3236093">
            <a:off x="5183890" y="598723"/>
            <a:ext cx="619174" cy="2842033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WYNAJEM POJAZDÓW</a:t>
            </a:r>
          </a:p>
        </p:txBody>
      </p:sp>
      <p:sp>
        <p:nvSpPr>
          <p:cNvPr id="30" name="Strzałka: w lewo 29">
            <a:extLst>
              <a:ext uri="{FF2B5EF4-FFF2-40B4-BE49-F238E27FC236}">
                <a16:creationId xmlns:a16="http://schemas.microsoft.com/office/drawing/2014/main" id="{E1E5A8DF-1D88-4492-8B74-A44C67995D0C}"/>
              </a:ext>
            </a:extLst>
          </p:cNvPr>
          <p:cNvSpPr/>
          <p:nvPr/>
        </p:nvSpPr>
        <p:spPr>
          <a:xfrm rot="19450874">
            <a:off x="3135840" y="1518236"/>
            <a:ext cx="3367064" cy="559336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PŁATNOŚĆ</a:t>
            </a:r>
          </a:p>
        </p:txBody>
      </p:sp>
      <p:sp>
        <p:nvSpPr>
          <p:cNvPr id="32" name="Strzałka: w lewo 31">
            <a:extLst>
              <a:ext uri="{FF2B5EF4-FFF2-40B4-BE49-F238E27FC236}">
                <a16:creationId xmlns:a16="http://schemas.microsoft.com/office/drawing/2014/main" id="{1E530227-A690-4D47-8168-06DACD55911B}"/>
              </a:ext>
            </a:extLst>
          </p:cNvPr>
          <p:cNvSpPr/>
          <p:nvPr/>
        </p:nvSpPr>
        <p:spPr>
          <a:xfrm rot="16200000">
            <a:off x="6620348" y="3167192"/>
            <a:ext cx="5721950" cy="559336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WYWÓZ  ŚMIECI</a:t>
            </a:r>
          </a:p>
        </p:txBody>
      </p:sp>
    </p:spTree>
    <p:extLst>
      <p:ext uri="{BB962C8B-B14F-4D97-AF65-F5344CB8AC3E}">
        <p14:creationId xmlns:p14="http://schemas.microsoft.com/office/powerpoint/2010/main" val="90881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8A57EC-B1A2-480A-B6B3-D04E83AD0B3C}"/>
              </a:ext>
            </a:extLst>
          </p:cNvPr>
          <p:cNvSpPr txBox="1">
            <a:spLocks/>
          </p:cNvSpPr>
          <p:nvPr/>
        </p:nvSpPr>
        <p:spPr>
          <a:xfrm>
            <a:off x="498087" y="211873"/>
            <a:ext cx="10058400" cy="646771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Przepływ środków</a:t>
            </a:r>
          </a:p>
        </p:txBody>
      </p:sp>
      <p:grpSp>
        <p:nvGrpSpPr>
          <p:cNvPr id="3" name="Grupa 2" descr="sześciokąty">
            <a:extLst>
              <a:ext uri="{FF2B5EF4-FFF2-40B4-BE49-F238E27FC236}">
                <a16:creationId xmlns:a16="http://schemas.microsoft.com/office/drawing/2014/main" id="{568FAF02-1567-4AC2-B871-87A2D1DEE754}"/>
              </a:ext>
            </a:extLst>
          </p:cNvPr>
          <p:cNvGrpSpPr/>
          <p:nvPr/>
        </p:nvGrpSpPr>
        <p:grpSpPr>
          <a:xfrm>
            <a:off x="-3808147" y="3200178"/>
            <a:ext cx="2054225" cy="2062163"/>
            <a:chOff x="2390776" y="4491038"/>
            <a:chExt cx="2054225" cy="2062163"/>
          </a:xfrm>
        </p:grpSpPr>
        <p:sp>
          <p:nvSpPr>
            <p:cNvPr id="4" name="Dowolny kształt 246">
              <a:extLst>
                <a:ext uri="{FF2B5EF4-FFF2-40B4-BE49-F238E27FC236}">
                  <a16:creationId xmlns:a16="http://schemas.microsoft.com/office/drawing/2014/main" id="{E64233F3-5818-43B5-85FB-E2F64A3314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390776" y="4491038"/>
              <a:ext cx="1000125" cy="1154113"/>
            </a:xfrm>
            <a:custGeom>
              <a:avLst/>
              <a:gdLst>
                <a:gd name="T0" fmla="*/ 0 w 630"/>
                <a:gd name="T1" fmla="*/ 182 h 727"/>
                <a:gd name="T2" fmla="*/ 0 w 630"/>
                <a:gd name="T3" fmla="*/ 546 h 727"/>
                <a:gd name="T4" fmla="*/ 314 w 630"/>
                <a:gd name="T5" fmla="*/ 727 h 727"/>
                <a:gd name="T6" fmla="*/ 630 w 630"/>
                <a:gd name="T7" fmla="*/ 546 h 727"/>
                <a:gd name="T8" fmla="*/ 630 w 630"/>
                <a:gd name="T9" fmla="*/ 182 h 727"/>
                <a:gd name="T10" fmla="*/ 314 w 630"/>
                <a:gd name="T11" fmla="*/ 0 h 727"/>
                <a:gd name="T12" fmla="*/ 0 w 630"/>
                <a:gd name="T13" fmla="*/ 182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0" h="727">
                  <a:moveTo>
                    <a:pt x="0" y="182"/>
                  </a:moveTo>
                  <a:lnTo>
                    <a:pt x="0" y="546"/>
                  </a:lnTo>
                  <a:lnTo>
                    <a:pt x="314" y="727"/>
                  </a:lnTo>
                  <a:lnTo>
                    <a:pt x="630" y="546"/>
                  </a:lnTo>
                  <a:lnTo>
                    <a:pt x="630" y="182"/>
                  </a:lnTo>
                  <a:lnTo>
                    <a:pt x="314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1">
                <a:latin typeface="Times New Roman" panose="02020603050405020304" pitchFamily="18" charset="0"/>
              </a:endParaRPr>
            </a:p>
          </p:txBody>
        </p:sp>
        <p:sp>
          <p:nvSpPr>
            <p:cNvPr id="5" name="Dowolny kształt 247">
              <a:extLst>
                <a:ext uri="{FF2B5EF4-FFF2-40B4-BE49-F238E27FC236}">
                  <a16:creationId xmlns:a16="http://schemas.microsoft.com/office/drawing/2014/main" id="{91EBD584-DCE7-48BF-B337-A289E826A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826" y="5395913"/>
              <a:ext cx="1000125" cy="1157288"/>
            </a:xfrm>
            <a:custGeom>
              <a:avLst/>
              <a:gdLst>
                <a:gd name="T0" fmla="*/ 0 w 630"/>
                <a:gd name="T1" fmla="*/ 181 h 729"/>
                <a:gd name="T2" fmla="*/ 0 w 630"/>
                <a:gd name="T3" fmla="*/ 545 h 729"/>
                <a:gd name="T4" fmla="*/ 314 w 630"/>
                <a:gd name="T5" fmla="*/ 729 h 729"/>
                <a:gd name="T6" fmla="*/ 630 w 630"/>
                <a:gd name="T7" fmla="*/ 545 h 729"/>
                <a:gd name="T8" fmla="*/ 630 w 630"/>
                <a:gd name="T9" fmla="*/ 181 h 729"/>
                <a:gd name="T10" fmla="*/ 314 w 630"/>
                <a:gd name="T11" fmla="*/ 0 h 729"/>
                <a:gd name="T12" fmla="*/ 0 w 630"/>
                <a:gd name="T13" fmla="*/ 181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0" h="729">
                  <a:moveTo>
                    <a:pt x="0" y="181"/>
                  </a:moveTo>
                  <a:lnTo>
                    <a:pt x="0" y="545"/>
                  </a:lnTo>
                  <a:lnTo>
                    <a:pt x="314" y="729"/>
                  </a:lnTo>
                  <a:lnTo>
                    <a:pt x="630" y="545"/>
                  </a:lnTo>
                  <a:lnTo>
                    <a:pt x="630" y="181"/>
                  </a:lnTo>
                  <a:lnTo>
                    <a:pt x="314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1">
                <a:latin typeface="Times New Roman" panose="02020603050405020304" pitchFamily="18" charset="0"/>
              </a:endParaRPr>
            </a:p>
          </p:txBody>
        </p:sp>
        <p:sp>
          <p:nvSpPr>
            <p:cNvPr id="6" name="Dowolny kształt 248">
              <a:extLst>
                <a:ext uri="{FF2B5EF4-FFF2-40B4-BE49-F238E27FC236}">
                  <a16:creationId xmlns:a16="http://schemas.microsoft.com/office/drawing/2014/main" id="{522AAC93-C46A-48CD-8EF7-B8EF33A5B6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876" y="4491038"/>
              <a:ext cx="1000125" cy="1154113"/>
            </a:xfrm>
            <a:custGeom>
              <a:avLst/>
              <a:gdLst>
                <a:gd name="T0" fmla="*/ 0 w 630"/>
                <a:gd name="T1" fmla="*/ 182 h 727"/>
                <a:gd name="T2" fmla="*/ 0 w 630"/>
                <a:gd name="T3" fmla="*/ 546 h 727"/>
                <a:gd name="T4" fmla="*/ 314 w 630"/>
                <a:gd name="T5" fmla="*/ 727 h 727"/>
                <a:gd name="T6" fmla="*/ 630 w 630"/>
                <a:gd name="T7" fmla="*/ 546 h 727"/>
                <a:gd name="T8" fmla="*/ 630 w 630"/>
                <a:gd name="T9" fmla="*/ 182 h 727"/>
                <a:gd name="T10" fmla="*/ 314 w 630"/>
                <a:gd name="T11" fmla="*/ 0 h 727"/>
                <a:gd name="T12" fmla="*/ 0 w 630"/>
                <a:gd name="T13" fmla="*/ 182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0" h="727">
                  <a:moveTo>
                    <a:pt x="0" y="182"/>
                  </a:moveTo>
                  <a:lnTo>
                    <a:pt x="0" y="546"/>
                  </a:lnTo>
                  <a:lnTo>
                    <a:pt x="314" y="727"/>
                  </a:lnTo>
                  <a:lnTo>
                    <a:pt x="630" y="546"/>
                  </a:lnTo>
                  <a:lnTo>
                    <a:pt x="630" y="182"/>
                  </a:lnTo>
                  <a:lnTo>
                    <a:pt x="314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1">
                <a:latin typeface="Times New Roman" panose="02020603050405020304" pitchFamily="18" charset="0"/>
              </a:endParaRPr>
            </a:p>
          </p:txBody>
        </p:sp>
        <p:sp>
          <p:nvSpPr>
            <p:cNvPr id="7" name="Dowolny kształt 249">
              <a:extLst>
                <a:ext uri="{FF2B5EF4-FFF2-40B4-BE49-F238E27FC236}">
                  <a16:creationId xmlns:a16="http://schemas.microsoft.com/office/drawing/2014/main" id="{BD65C30E-BFD9-4A59-8095-2CF4B1DC4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479676" y="4595813"/>
              <a:ext cx="822325" cy="947738"/>
            </a:xfrm>
            <a:custGeom>
              <a:avLst/>
              <a:gdLst>
                <a:gd name="T0" fmla="*/ 4 w 518"/>
                <a:gd name="T1" fmla="*/ 446 h 597"/>
                <a:gd name="T2" fmla="*/ 8 w 518"/>
                <a:gd name="T3" fmla="*/ 446 h 597"/>
                <a:gd name="T4" fmla="*/ 8 w 518"/>
                <a:gd name="T5" fmla="*/ 154 h 597"/>
                <a:gd name="T6" fmla="*/ 258 w 518"/>
                <a:gd name="T7" fmla="*/ 10 h 597"/>
                <a:gd name="T8" fmla="*/ 510 w 518"/>
                <a:gd name="T9" fmla="*/ 154 h 597"/>
                <a:gd name="T10" fmla="*/ 510 w 518"/>
                <a:gd name="T11" fmla="*/ 444 h 597"/>
                <a:gd name="T12" fmla="*/ 258 w 518"/>
                <a:gd name="T13" fmla="*/ 587 h 597"/>
                <a:gd name="T14" fmla="*/ 6 w 518"/>
                <a:gd name="T15" fmla="*/ 442 h 597"/>
                <a:gd name="T16" fmla="*/ 4 w 518"/>
                <a:gd name="T17" fmla="*/ 446 h 597"/>
                <a:gd name="T18" fmla="*/ 8 w 518"/>
                <a:gd name="T19" fmla="*/ 446 h 597"/>
                <a:gd name="T20" fmla="*/ 4 w 518"/>
                <a:gd name="T21" fmla="*/ 446 h 597"/>
                <a:gd name="T22" fmla="*/ 2 w 518"/>
                <a:gd name="T23" fmla="*/ 450 h 597"/>
                <a:gd name="T24" fmla="*/ 258 w 518"/>
                <a:gd name="T25" fmla="*/ 597 h 597"/>
                <a:gd name="T26" fmla="*/ 518 w 518"/>
                <a:gd name="T27" fmla="*/ 448 h 597"/>
                <a:gd name="T28" fmla="*/ 518 w 518"/>
                <a:gd name="T29" fmla="*/ 150 h 597"/>
                <a:gd name="T30" fmla="*/ 258 w 518"/>
                <a:gd name="T31" fmla="*/ 0 h 597"/>
                <a:gd name="T32" fmla="*/ 0 w 518"/>
                <a:gd name="T33" fmla="*/ 150 h 597"/>
                <a:gd name="T34" fmla="*/ 0 w 518"/>
                <a:gd name="T35" fmla="*/ 448 h 597"/>
                <a:gd name="T36" fmla="*/ 2 w 518"/>
                <a:gd name="T37" fmla="*/ 450 h 597"/>
                <a:gd name="T38" fmla="*/ 4 w 518"/>
                <a:gd name="T39" fmla="*/ 446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597">
                  <a:moveTo>
                    <a:pt x="4" y="446"/>
                  </a:moveTo>
                  <a:lnTo>
                    <a:pt x="8" y="446"/>
                  </a:lnTo>
                  <a:lnTo>
                    <a:pt x="8" y="154"/>
                  </a:lnTo>
                  <a:lnTo>
                    <a:pt x="258" y="10"/>
                  </a:lnTo>
                  <a:lnTo>
                    <a:pt x="510" y="154"/>
                  </a:lnTo>
                  <a:lnTo>
                    <a:pt x="510" y="444"/>
                  </a:lnTo>
                  <a:lnTo>
                    <a:pt x="258" y="587"/>
                  </a:lnTo>
                  <a:lnTo>
                    <a:pt x="6" y="442"/>
                  </a:lnTo>
                  <a:lnTo>
                    <a:pt x="4" y="446"/>
                  </a:lnTo>
                  <a:lnTo>
                    <a:pt x="8" y="446"/>
                  </a:lnTo>
                  <a:lnTo>
                    <a:pt x="4" y="446"/>
                  </a:lnTo>
                  <a:lnTo>
                    <a:pt x="2" y="450"/>
                  </a:lnTo>
                  <a:lnTo>
                    <a:pt x="258" y="597"/>
                  </a:lnTo>
                  <a:lnTo>
                    <a:pt x="518" y="448"/>
                  </a:lnTo>
                  <a:lnTo>
                    <a:pt x="518" y="150"/>
                  </a:lnTo>
                  <a:lnTo>
                    <a:pt x="258" y="0"/>
                  </a:lnTo>
                  <a:lnTo>
                    <a:pt x="0" y="150"/>
                  </a:lnTo>
                  <a:lnTo>
                    <a:pt x="0" y="448"/>
                  </a:lnTo>
                  <a:lnTo>
                    <a:pt x="2" y="450"/>
                  </a:lnTo>
                  <a:lnTo>
                    <a:pt x="4" y="4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1">
                <a:latin typeface="Times New Roman" panose="02020603050405020304" pitchFamily="18" charset="0"/>
              </a:endParaRPr>
            </a:p>
          </p:txBody>
        </p:sp>
        <p:sp>
          <p:nvSpPr>
            <p:cNvPr id="8" name="Dowolny kształt 250">
              <a:extLst>
                <a:ext uri="{FF2B5EF4-FFF2-40B4-BE49-F238E27FC236}">
                  <a16:creationId xmlns:a16="http://schemas.microsoft.com/office/drawing/2014/main" id="{731EFFE5-619E-4E4B-876D-FFB51BB973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006726" y="5500688"/>
              <a:ext cx="822325" cy="947738"/>
            </a:xfrm>
            <a:custGeom>
              <a:avLst/>
              <a:gdLst>
                <a:gd name="T0" fmla="*/ 4 w 518"/>
                <a:gd name="T1" fmla="*/ 445 h 597"/>
                <a:gd name="T2" fmla="*/ 8 w 518"/>
                <a:gd name="T3" fmla="*/ 445 h 597"/>
                <a:gd name="T4" fmla="*/ 8 w 518"/>
                <a:gd name="T5" fmla="*/ 153 h 597"/>
                <a:gd name="T6" fmla="*/ 258 w 518"/>
                <a:gd name="T7" fmla="*/ 10 h 597"/>
                <a:gd name="T8" fmla="*/ 510 w 518"/>
                <a:gd name="T9" fmla="*/ 153 h 597"/>
                <a:gd name="T10" fmla="*/ 510 w 518"/>
                <a:gd name="T11" fmla="*/ 443 h 597"/>
                <a:gd name="T12" fmla="*/ 258 w 518"/>
                <a:gd name="T13" fmla="*/ 587 h 597"/>
                <a:gd name="T14" fmla="*/ 6 w 518"/>
                <a:gd name="T15" fmla="*/ 441 h 597"/>
                <a:gd name="T16" fmla="*/ 4 w 518"/>
                <a:gd name="T17" fmla="*/ 445 h 597"/>
                <a:gd name="T18" fmla="*/ 8 w 518"/>
                <a:gd name="T19" fmla="*/ 445 h 597"/>
                <a:gd name="T20" fmla="*/ 4 w 518"/>
                <a:gd name="T21" fmla="*/ 445 h 597"/>
                <a:gd name="T22" fmla="*/ 2 w 518"/>
                <a:gd name="T23" fmla="*/ 449 h 597"/>
                <a:gd name="T24" fmla="*/ 258 w 518"/>
                <a:gd name="T25" fmla="*/ 597 h 597"/>
                <a:gd name="T26" fmla="*/ 518 w 518"/>
                <a:gd name="T27" fmla="*/ 447 h 597"/>
                <a:gd name="T28" fmla="*/ 518 w 518"/>
                <a:gd name="T29" fmla="*/ 149 h 597"/>
                <a:gd name="T30" fmla="*/ 258 w 518"/>
                <a:gd name="T31" fmla="*/ 0 h 597"/>
                <a:gd name="T32" fmla="*/ 0 w 518"/>
                <a:gd name="T33" fmla="*/ 149 h 597"/>
                <a:gd name="T34" fmla="*/ 0 w 518"/>
                <a:gd name="T35" fmla="*/ 447 h 597"/>
                <a:gd name="T36" fmla="*/ 2 w 518"/>
                <a:gd name="T37" fmla="*/ 449 h 597"/>
                <a:gd name="T38" fmla="*/ 4 w 518"/>
                <a:gd name="T39" fmla="*/ 445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597">
                  <a:moveTo>
                    <a:pt x="4" y="445"/>
                  </a:moveTo>
                  <a:lnTo>
                    <a:pt x="8" y="445"/>
                  </a:lnTo>
                  <a:lnTo>
                    <a:pt x="8" y="153"/>
                  </a:lnTo>
                  <a:lnTo>
                    <a:pt x="258" y="10"/>
                  </a:lnTo>
                  <a:lnTo>
                    <a:pt x="510" y="153"/>
                  </a:lnTo>
                  <a:lnTo>
                    <a:pt x="510" y="443"/>
                  </a:lnTo>
                  <a:lnTo>
                    <a:pt x="258" y="587"/>
                  </a:lnTo>
                  <a:lnTo>
                    <a:pt x="6" y="441"/>
                  </a:lnTo>
                  <a:lnTo>
                    <a:pt x="4" y="445"/>
                  </a:lnTo>
                  <a:lnTo>
                    <a:pt x="8" y="445"/>
                  </a:lnTo>
                  <a:lnTo>
                    <a:pt x="4" y="445"/>
                  </a:lnTo>
                  <a:lnTo>
                    <a:pt x="2" y="449"/>
                  </a:lnTo>
                  <a:lnTo>
                    <a:pt x="258" y="597"/>
                  </a:lnTo>
                  <a:lnTo>
                    <a:pt x="518" y="447"/>
                  </a:lnTo>
                  <a:lnTo>
                    <a:pt x="518" y="149"/>
                  </a:lnTo>
                  <a:lnTo>
                    <a:pt x="258" y="0"/>
                  </a:lnTo>
                  <a:lnTo>
                    <a:pt x="0" y="149"/>
                  </a:lnTo>
                  <a:lnTo>
                    <a:pt x="0" y="447"/>
                  </a:lnTo>
                  <a:lnTo>
                    <a:pt x="2" y="449"/>
                  </a:lnTo>
                  <a:lnTo>
                    <a:pt x="4" y="4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1">
                <a:latin typeface="Times New Roman" panose="02020603050405020304" pitchFamily="18" charset="0"/>
              </a:endParaRPr>
            </a:p>
          </p:txBody>
        </p:sp>
        <p:sp>
          <p:nvSpPr>
            <p:cNvPr id="9" name="Dowolny kształt 251">
              <a:extLst>
                <a:ext uri="{FF2B5EF4-FFF2-40B4-BE49-F238E27FC236}">
                  <a16:creationId xmlns:a16="http://schemas.microsoft.com/office/drawing/2014/main" id="{7C7CD681-C646-404A-AC76-BB8008035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533776" y="4595813"/>
              <a:ext cx="822325" cy="947738"/>
            </a:xfrm>
            <a:custGeom>
              <a:avLst/>
              <a:gdLst>
                <a:gd name="T0" fmla="*/ 4 w 518"/>
                <a:gd name="T1" fmla="*/ 446 h 597"/>
                <a:gd name="T2" fmla="*/ 8 w 518"/>
                <a:gd name="T3" fmla="*/ 446 h 597"/>
                <a:gd name="T4" fmla="*/ 8 w 518"/>
                <a:gd name="T5" fmla="*/ 154 h 597"/>
                <a:gd name="T6" fmla="*/ 258 w 518"/>
                <a:gd name="T7" fmla="*/ 10 h 597"/>
                <a:gd name="T8" fmla="*/ 510 w 518"/>
                <a:gd name="T9" fmla="*/ 154 h 597"/>
                <a:gd name="T10" fmla="*/ 510 w 518"/>
                <a:gd name="T11" fmla="*/ 444 h 597"/>
                <a:gd name="T12" fmla="*/ 258 w 518"/>
                <a:gd name="T13" fmla="*/ 587 h 597"/>
                <a:gd name="T14" fmla="*/ 6 w 518"/>
                <a:gd name="T15" fmla="*/ 442 h 597"/>
                <a:gd name="T16" fmla="*/ 4 w 518"/>
                <a:gd name="T17" fmla="*/ 446 h 597"/>
                <a:gd name="T18" fmla="*/ 8 w 518"/>
                <a:gd name="T19" fmla="*/ 446 h 597"/>
                <a:gd name="T20" fmla="*/ 4 w 518"/>
                <a:gd name="T21" fmla="*/ 446 h 597"/>
                <a:gd name="T22" fmla="*/ 2 w 518"/>
                <a:gd name="T23" fmla="*/ 450 h 597"/>
                <a:gd name="T24" fmla="*/ 258 w 518"/>
                <a:gd name="T25" fmla="*/ 597 h 597"/>
                <a:gd name="T26" fmla="*/ 518 w 518"/>
                <a:gd name="T27" fmla="*/ 448 h 597"/>
                <a:gd name="T28" fmla="*/ 518 w 518"/>
                <a:gd name="T29" fmla="*/ 150 h 597"/>
                <a:gd name="T30" fmla="*/ 258 w 518"/>
                <a:gd name="T31" fmla="*/ 0 h 597"/>
                <a:gd name="T32" fmla="*/ 0 w 518"/>
                <a:gd name="T33" fmla="*/ 150 h 597"/>
                <a:gd name="T34" fmla="*/ 0 w 518"/>
                <a:gd name="T35" fmla="*/ 448 h 597"/>
                <a:gd name="T36" fmla="*/ 2 w 518"/>
                <a:gd name="T37" fmla="*/ 450 h 597"/>
                <a:gd name="T38" fmla="*/ 4 w 518"/>
                <a:gd name="T39" fmla="*/ 446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597">
                  <a:moveTo>
                    <a:pt x="4" y="446"/>
                  </a:moveTo>
                  <a:lnTo>
                    <a:pt x="8" y="446"/>
                  </a:lnTo>
                  <a:lnTo>
                    <a:pt x="8" y="154"/>
                  </a:lnTo>
                  <a:lnTo>
                    <a:pt x="258" y="10"/>
                  </a:lnTo>
                  <a:lnTo>
                    <a:pt x="510" y="154"/>
                  </a:lnTo>
                  <a:lnTo>
                    <a:pt x="510" y="444"/>
                  </a:lnTo>
                  <a:lnTo>
                    <a:pt x="258" y="587"/>
                  </a:lnTo>
                  <a:lnTo>
                    <a:pt x="6" y="442"/>
                  </a:lnTo>
                  <a:lnTo>
                    <a:pt x="4" y="446"/>
                  </a:lnTo>
                  <a:lnTo>
                    <a:pt x="8" y="446"/>
                  </a:lnTo>
                  <a:lnTo>
                    <a:pt x="4" y="446"/>
                  </a:lnTo>
                  <a:lnTo>
                    <a:pt x="2" y="450"/>
                  </a:lnTo>
                  <a:lnTo>
                    <a:pt x="258" y="597"/>
                  </a:lnTo>
                  <a:lnTo>
                    <a:pt x="518" y="448"/>
                  </a:lnTo>
                  <a:lnTo>
                    <a:pt x="518" y="150"/>
                  </a:lnTo>
                  <a:lnTo>
                    <a:pt x="258" y="0"/>
                  </a:lnTo>
                  <a:lnTo>
                    <a:pt x="0" y="150"/>
                  </a:lnTo>
                  <a:lnTo>
                    <a:pt x="0" y="448"/>
                  </a:lnTo>
                  <a:lnTo>
                    <a:pt x="2" y="450"/>
                  </a:lnTo>
                  <a:lnTo>
                    <a:pt x="4" y="4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1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0" name="Grupa 9" descr="słupki z ostrymi zakończeniami">
            <a:extLst>
              <a:ext uri="{FF2B5EF4-FFF2-40B4-BE49-F238E27FC236}">
                <a16:creationId xmlns:a16="http://schemas.microsoft.com/office/drawing/2014/main" id="{E2DBF098-3EB1-487A-8778-C9FD8351F731}"/>
              </a:ext>
            </a:extLst>
          </p:cNvPr>
          <p:cNvGrpSpPr/>
          <p:nvPr/>
        </p:nvGrpSpPr>
        <p:grpSpPr>
          <a:xfrm>
            <a:off x="-4293922" y="662410"/>
            <a:ext cx="1808163" cy="1379538"/>
            <a:chOff x="350838" y="436563"/>
            <a:chExt cx="1808163" cy="1379538"/>
          </a:xfrm>
        </p:grpSpPr>
        <p:sp>
          <p:nvSpPr>
            <p:cNvPr id="11" name="Dowolny kształt 12">
              <a:extLst>
                <a:ext uri="{FF2B5EF4-FFF2-40B4-BE49-F238E27FC236}">
                  <a16:creationId xmlns:a16="http://schemas.microsoft.com/office/drawing/2014/main" id="{406F58C7-9C4E-4EC4-B3AA-E1C3D0D1C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38" y="436563"/>
              <a:ext cx="1808163" cy="320675"/>
            </a:xfrm>
            <a:custGeom>
              <a:avLst/>
              <a:gdLst>
                <a:gd name="T0" fmla="*/ 997 w 1139"/>
                <a:gd name="T1" fmla="*/ 202 h 202"/>
                <a:gd name="T2" fmla="*/ 0 w 1139"/>
                <a:gd name="T3" fmla="*/ 202 h 202"/>
                <a:gd name="T4" fmla="*/ 0 w 1139"/>
                <a:gd name="T5" fmla="*/ 0 h 202"/>
                <a:gd name="T6" fmla="*/ 997 w 1139"/>
                <a:gd name="T7" fmla="*/ 0 h 202"/>
                <a:gd name="T8" fmla="*/ 1139 w 1139"/>
                <a:gd name="T9" fmla="*/ 100 h 202"/>
                <a:gd name="T10" fmla="*/ 997 w 1139"/>
                <a:gd name="T11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9" h="202">
                  <a:moveTo>
                    <a:pt x="997" y="202"/>
                  </a:moveTo>
                  <a:lnTo>
                    <a:pt x="0" y="202"/>
                  </a:lnTo>
                  <a:lnTo>
                    <a:pt x="0" y="0"/>
                  </a:lnTo>
                  <a:lnTo>
                    <a:pt x="997" y="0"/>
                  </a:lnTo>
                  <a:lnTo>
                    <a:pt x="1139" y="100"/>
                  </a:lnTo>
                  <a:lnTo>
                    <a:pt x="997" y="20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1">
                <a:latin typeface="Times New Roman" panose="02020603050405020304" pitchFamily="18" charset="0"/>
              </a:endParaRPr>
            </a:p>
          </p:txBody>
        </p:sp>
        <p:sp>
          <p:nvSpPr>
            <p:cNvPr id="12" name="Dowolny kształt 13">
              <a:extLst>
                <a:ext uri="{FF2B5EF4-FFF2-40B4-BE49-F238E27FC236}">
                  <a16:creationId xmlns:a16="http://schemas.microsoft.com/office/drawing/2014/main" id="{7B351A56-1AA6-468F-9066-BA67D781EA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38" y="788988"/>
              <a:ext cx="1512888" cy="320675"/>
            </a:xfrm>
            <a:custGeom>
              <a:avLst/>
              <a:gdLst>
                <a:gd name="T0" fmla="*/ 812 w 953"/>
                <a:gd name="T1" fmla="*/ 202 h 202"/>
                <a:gd name="T2" fmla="*/ 0 w 953"/>
                <a:gd name="T3" fmla="*/ 202 h 202"/>
                <a:gd name="T4" fmla="*/ 0 w 953"/>
                <a:gd name="T5" fmla="*/ 0 h 202"/>
                <a:gd name="T6" fmla="*/ 812 w 953"/>
                <a:gd name="T7" fmla="*/ 0 h 202"/>
                <a:gd name="T8" fmla="*/ 953 w 953"/>
                <a:gd name="T9" fmla="*/ 102 h 202"/>
                <a:gd name="T10" fmla="*/ 812 w 953"/>
                <a:gd name="T11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3" h="202">
                  <a:moveTo>
                    <a:pt x="812" y="202"/>
                  </a:moveTo>
                  <a:lnTo>
                    <a:pt x="0" y="202"/>
                  </a:lnTo>
                  <a:lnTo>
                    <a:pt x="0" y="0"/>
                  </a:lnTo>
                  <a:lnTo>
                    <a:pt x="812" y="0"/>
                  </a:lnTo>
                  <a:lnTo>
                    <a:pt x="953" y="102"/>
                  </a:lnTo>
                  <a:lnTo>
                    <a:pt x="812" y="20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1">
                <a:latin typeface="Times New Roman" panose="02020603050405020304" pitchFamily="18" charset="0"/>
              </a:endParaRPr>
            </a:p>
          </p:txBody>
        </p:sp>
        <p:sp>
          <p:nvSpPr>
            <p:cNvPr id="13" name="Dowolny kształt 14">
              <a:extLst>
                <a:ext uri="{FF2B5EF4-FFF2-40B4-BE49-F238E27FC236}">
                  <a16:creationId xmlns:a16="http://schemas.microsoft.com/office/drawing/2014/main" id="{421A0B41-1FBB-438E-952A-114B4BC95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38" y="1141413"/>
              <a:ext cx="1219200" cy="322263"/>
            </a:xfrm>
            <a:custGeom>
              <a:avLst/>
              <a:gdLst>
                <a:gd name="T0" fmla="*/ 626 w 768"/>
                <a:gd name="T1" fmla="*/ 203 h 203"/>
                <a:gd name="T2" fmla="*/ 0 w 768"/>
                <a:gd name="T3" fmla="*/ 203 h 203"/>
                <a:gd name="T4" fmla="*/ 0 w 768"/>
                <a:gd name="T5" fmla="*/ 0 h 203"/>
                <a:gd name="T6" fmla="*/ 626 w 768"/>
                <a:gd name="T7" fmla="*/ 0 h 203"/>
                <a:gd name="T8" fmla="*/ 768 w 768"/>
                <a:gd name="T9" fmla="*/ 102 h 203"/>
                <a:gd name="T10" fmla="*/ 626 w 768"/>
                <a:gd name="T11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8" h="203">
                  <a:moveTo>
                    <a:pt x="626" y="203"/>
                  </a:moveTo>
                  <a:lnTo>
                    <a:pt x="0" y="203"/>
                  </a:lnTo>
                  <a:lnTo>
                    <a:pt x="0" y="0"/>
                  </a:lnTo>
                  <a:lnTo>
                    <a:pt x="626" y="0"/>
                  </a:lnTo>
                  <a:lnTo>
                    <a:pt x="768" y="102"/>
                  </a:lnTo>
                  <a:lnTo>
                    <a:pt x="626" y="2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1">
                <a:latin typeface="Times New Roman" panose="02020603050405020304" pitchFamily="18" charset="0"/>
              </a:endParaRPr>
            </a:p>
          </p:txBody>
        </p:sp>
        <p:sp>
          <p:nvSpPr>
            <p:cNvPr id="14" name="Dowolny kształt 15">
              <a:extLst>
                <a:ext uri="{FF2B5EF4-FFF2-40B4-BE49-F238E27FC236}">
                  <a16:creationId xmlns:a16="http://schemas.microsoft.com/office/drawing/2014/main" id="{73514740-6C45-4C08-8B60-B7960C3CE0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38" y="1495426"/>
              <a:ext cx="923925" cy="320675"/>
            </a:xfrm>
            <a:custGeom>
              <a:avLst/>
              <a:gdLst>
                <a:gd name="T0" fmla="*/ 440 w 582"/>
                <a:gd name="T1" fmla="*/ 202 h 202"/>
                <a:gd name="T2" fmla="*/ 0 w 582"/>
                <a:gd name="T3" fmla="*/ 202 h 202"/>
                <a:gd name="T4" fmla="*/ 0 w 582"/>
                <a:gd name="T5" fmla="*/ 0 h 202"/>
                <a:gd name="T6" fmla="*/ 440 w 582"/>
                <a:gd name="T7" fmla="*/ 0 h 202"/>
                <a:gd name="T8" fmla="*/ 582 w 582"/>
                <a:gd name="T9" fmla="*/ 100 h 202"/>
                <a:gd name="T10" fmla="*/ 440 w 582"/>
                <a:gd name="T11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2" h="202">
                  <a:moveTo>
                    <a:pt x="440" y="202"/>
                  </a:moveTo>
                  <a:lnTo>
                    <a:pt x="0" y="202"/>
                  </a:lnTo>
                  <a:lnTo>
                    <a:pt x="0" y="0"/>
                  </a:lnTo>
                  <a:lnTo>
                    <a:pt x="440" y="0"/>
                  </a:lnTo>
                  <a:lnTo>
                    <a:pt x="582" y="100"/>
                  </a:lnTo>
                  <a:lnTo>
                    <a:pt x="440" y="20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1">
                <a:latin typeface="Times New Roman" panose="02020603050405020304" pitchFamily="18" charset="0"/>
              </a:endParaRPr>
            </a:p>
          </p:txBody>
        </p:sp>
      </p:grpSp>
      <p:sp>
        <p:nvSpPr>
          <p:cNvPr id="17" name="Prostokąt 16">
            <a:extLst>
              <a:ext uri="{FF2B5EF4-FFF2-40B4-BE49-F238E27FC236}">
                <a16:creationId xmlns:a16="http://schemas.microsoft.com/office/drawing/2014/main" id="{F9456BAD-E51D-4ECB-8C07-5532CD9B2D12}"/>
              </a:ext>
            </a:extLst>
          </p:cNvPr>
          <p:cNvSpPr/>
          <p:nvPr/>
        </p:nvSpPr>
        <p:spPr>
          <a:xfrm>
            <a:off x="6615952" y="5665842"/>
            <a:ext cx="2449338" cy="980285"/>
          </a:xfrm>
          <a:prstGeom prst="rect">
            <a:avLst/>
          </a:prstGeom>
          <a:solidFill>
            <a:srgbClr val="66FFC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MIESZKANIEC</a:t>
            </a: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0A8BAF02-DFD4-4B4F-B800-F239445E3A56}"/>
              </a:ext>
            </a:extLst>
          </p:cNvPr>
          <p:cNvSpPr/>
          <p:nvPr/>
        </p:nvSpPr>
        <p:spPr>
          <a:xfrm>
            <a:off x="6615953" y="2926263"/>
            <a:ext cx="2449337" cy="111782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000" b="1" dirty="0">
                <a:solidFill>
                  <a:schemeClr val="tx1"/>
                </a:solidFill>
              </a:rPr>
              <a:t>GMINA</a:t>
            </a: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6D095CAB-18A4-4067-8BAA-F865EF5A9E00}"/>
              </a:ext>
            </a:extLst>
          </p:cNvPr>
          <p:cNvSpPr/>
          <p:nvPr/>
        </p:nvSpPr>
        <p:spPr>
          <a:xfrm>
            <a:off x="6579718" y="296806"/>
            <a:ext cx="2449338" cy="84184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b="1" dirty="0">
                <a:solidFill>
                  <a:schemeClr val="tx1"/>
                </a:solidFill>
              </a:rPr>
              <a:t>FIRMA X</a:t>
            </a:r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82D363E7-E260-4CE9-A565-356361F65369}"/>
              </a:ext>
            </a:extLst>
          </p:cNvPr>
          <p:cNvSpPr/>
          <p:nvPr/>
        </p:nvSpPr>
        <p:spPr>
          <a:xfrm>
            <a:off x="2390205" y="2978696"/>
            <a:ext cx="2172558" cy="106958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b="1" dirty="0">
                <a:solidFill>
                  <a:schemeClr val="tx1"/>
                </a:solidFill>
              </a:rPr>
              <a:t>ZUK</a:t>
            </a:r>
          </a:p>
        </p:txBody>
      </p:sp>
      <p:sp>
        <p:nvSpPr>
          <p:cNvPr id="21" name="Strzałka: w górę 20">
            <a:extLst>
              <a:ext uri="{FF2B5EF4-FFF2-40B4-BE49-F238E27FC236}">
                <a16:creationId xmlns:a16="http://schemas.microsoft.com/office/drawing/2014/main" id="{14F17044-FB3D-44D6-ABE3-45ABC07A363C}"/>
              </a:ext>
            </a:extLst>
          </p:cNvPr>
          <p:cNvSpPr/>
          <p:nvPr/>
        </p:nvSpPr>
        <p:spPr>
          <a:xfrm>
            <a:off x="6924213" y="3903671"/>
            <a:ext cx="729408" cy="1925778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PODATEK</a:t>
            </a:r>
          </a:p>
        </p:txBody>
      </p:sp>
      <p:sp>
        <p:nvSpPr>
          <p:cNvPr id="22" name="Strzałka: w górę 21">
            <a:extLst>
              <a:ext uri="{FF2B5EF4-FFF2-40B4-BE49-F238E27FC236}">
                <a16:creationId xmlns:a16="http://schemas.microsoft.com/office/drawing/2014/main" id="{78DA3425-A829-49F3-8673-EB2C4E91DD7B}"/>
              </a:ext>
            </a:extLst>
          </p:cNvPr>
          <p:cNvSpPr/>
          <p:nvPr/>
        </p:nvSpPr>
        <p:spPr>
          <a:xfrm>
            <a:off x="7804387" y="3924748"/>
            <a:ext cx="729408" cy="1883624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OPŁATA ŚMIECI</a:t>
            </a:r>
          </a:p>
        </p:txBody>
      </p:sp>
      <p:sp>
        <p:nvSpPr>
          <p:cNvPr id="25" name="Prostokąt 24">
            <a:extLst>
              <a:ext uri="{FF2B5EF4-FFF2-40B4-BE49-F238E27FC236}">
                <a16:creationId xmlns:a16="http://schemas.microsoft.com/office/drawing/2014/main" id="{1093716E-8BBF-4452-ADB9-E01F8B254A08}"/>
              </a:ext>
            </a:extLst>
          </p:cNvPr>
          <p:cNvSpPr/>
          <p:nvPr/>
        </p:nvSpPr>
        <p:spPr>
          <a:xfrm rot="5400000">
            <a:off x="3068563" y="3609553"/>
            <a:ext cx="646771" cy="157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np. zakup AUTOBUSÓW</a:t>
            </a:r>
          </a:p>
        </p:txBody>
      </p:sp>
      <p:sp>
        <p:nvSpPr>
          <p:cNvPr id="26" name="Strzałka: w górę 25">
            <a:extLst>
              <a:ext uri="{FF2B5EF4-FFF2-40B4-BE49-F238E27FC236}">
                <a16:creationId xmlns:a16="http://schemas.microsoft.com/office/drawing/2014/main" id="{3B13F3F2-9D02-43CB-ADF6-407BC1DD32AE}"/>
              </a:ext>
            </a:extLst>
          </p:cNvPr>
          <p:cNvSpPr/>
          <p:nvPr/>
        </p:nvSpPr>
        <p:spPr>
          <a:xfrm>
            <a:off x="7020908" y="1260708"/>
            <a:ext cx="1512887" cy="1573353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PŁATNOŚĆ</a:t>
            </a:r>
          </a:p>
          <a:p>
            <a:pPr algn="ctr"/>
            <a:r>
              <a:rPr lang="pl-PL" dirty="0">
                <a:solidFill>
                  <a:schemeClr val="tx1"/>
                </a:solidFill>
              </a:rPr>
              <a:t>ZA TONĘ</a:t>
            </a:r>
          </a:p>
        </p:txBody>
      </p:sp>
      <p:sp>
        <p:nvSpPr>
          <p:cNvPr id="28" name="Strzałka: w lewo 27">
            <a:extLst>
              <a:ext uri="{FF2B5EF4-FFF2-40B4-BE49-F238E27FC236}">
                <a16:creationId xmlns:a16="http://schemas.microsoft.com/office/drawing/2014/main" id="{4131F259-8EFF-47DD-980E-643C62629AC6}"/>
              </a:ext>
            </a:extLst>
          </p:cNvPr>
          <p:cNvSpPr/>
          <p:nvPr/>
        </p:nvSpPr>
        <p:spPr>
          <a:xfrm>
            <a:off x="4761532" y="3180836"/>
            <a:ext cx="1655651" cy="665302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APORT</a:t>
            </a:r>
          </a:p>
        </p:txBody>
      </p:sp>
      <p:sp>
        <p:nvSpPr>
          <p:cNvPr id="27" name="Strzałka: w lewo 26">
            <a:extLst>
              <a:ext uri="{FF2B5EF4-FFF2-40B4-BE49-F238E27FC236}">
                <a16:creationId xmlns:a16="http://schemas.microsoft.com/office/drawing/2014/main" id="{8CCFE28F-CC6F-4660-BEDC-9332F224101B}"/>
              </a:ext>
            </a:extLst>
          </p:cNvPr>
          <p:cNvSpPr/>
          <p:nvPr/>
        </p:nvSpPr>
        <p:spPr>
          <a:xfrm rot="16200000">
            <a:off x="6620348" y="3167192"/>
            <a:ext cx="5721950" cy="559336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WYWÓZ  ŚMIECI</a:t>
            </a:r>
          </a:p>
        </p:txBody>
      </p:sp>
    </p:spTree>
    <p:extLst>
      <p:ext uri="{BB962C8B-B14F-4D97-AF65-F5344CB8AC3E}">
        <p14:creationId xmlns:p14="http://schemas.microsoft.com/office/powerpoint/2010/main" val="272055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zerwona linia biznesowa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459411_TF03031023.potx" id="{523E2387-AE1D-4DC1-96FE-2E383F6963EC}" vid="{6096EA40-2923-4E5F-B72C-62989C3E0EC5}"/>
    </a:ext>
  </a:extLst>
</a:theme>
</file>

<file path=ppt/theme/theme2.xml><?xml version="1.0" encoding="utf-8"?>
<a:theme xmlns:a="http://schemas.openxmlformats.org/drawingml/2006/main" name="Motyw pakietu Offic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biznesowa z czerwoną linią (panoramiczna)</Template>
  <TotalTime>31</TotalTime>
  <Words>45</Words>
  <Application>Microsoft Office PowerPoint</Application>
  <PresentationFormat>Panoramiczny</PresentationFormat>
  <Paragraphs>29</Paragraphs>
  <Slides>2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</vt:i4>
      </vt:variant>
    </vt:vector>
  </HeadingPairs>
  <TitlesOfParts>
    <vt:vector size="6" baseType="lpstr">
      <vt:lpstr>Arial</vt:lpstr>
      <vt:lpstr>Cambria</vt:lpstr>
      <vt:lpstr>Times New Roman</vt:lpstr>
      <vt:lpstr>Czerwona linia biznesowa 16x9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Układ Tytuł</dc:title>
  <dc:creator>Lenovo</dc:creator>
  <cp:lastModifiedBy>Lenovo</cp:lastModifiedBy>
  <cp:revision>4</cp:revision>
  <dcterms:created xsi:type="dcterms:W3CDTF">2020-02-27T10:27:57Z</dcterms:created>
  <dcterms:modified xsi:type="dcterms:W3CDTF">2020-02-27T10:59:51Z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