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3" r:id="rId21"/>
    <p:sldId id="280" r:id="rId22"/>
    <p:sldId id="279" r:id="rId23"/>
    <p:sldId id="281" r:id="rId24"/>
    <p:sldId id="258" r:id="rId25"/>
  </p:sldIdLst>
  <p:sldSz cx="12192000" cy="6858000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61"/>
    <a:srgbClr val="4A4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82D64F-6BFF-4407-B85A-780C1C2DE9CF}" type="doc">
      <dgm:prSet loTypeId="urn:microsoft.com/office/officeart/2005/8/layout/radial6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B6F2BD7E-1837-4168-B835-B0AB99CE98F0}">
      <dgm:prSet phldrT="[Tekst]" custT="1"/>
      <dgm:spPr>
        <a:xfrm>
          <a:off x="2120294" y="1596312"/>
          <a:ext cx="1643986" cy="1551303"/>
        </a:xfrm>
        <a:gradFill rotWithShape="0">
          <a:gsLst>
            <a:gs pos="0">
              <a:srgbClr val="4472C4">
                <a:lumMod val="40000"/>
                <a:lumOff val="60000"/>
              </a:srgbClr>
            </a:gs>
            <a:gs pos="50000">
              <a:srgbClr val="4472C4">
                <a:lumMod val="40000"/>
                <a:lumOff val="60000"/>
              </a:srgbClr>
            </a:gs>
            <a:gs pos="100000">
              <a:srgbClr val="4472C4">
                <a:lumMod val="40000"/>
                <a:lumOff val="60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pl-PL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Rada Miejska</a:t>
          </a:r>
        </a:p>
        <a:p>
          <a:pPr algn="ctr">
            <a:buNone/>
          </a:pPr>
          <a:r>
            <a:rPr lang="pl-PL" sz="15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Nadzór nad realizacją strategii, przegląd i ocena stopnia realizacji celów strategicznych</a:t>
          </a:r>
        </a:p>
      </dgm:t>
    </dgm:pt>
    <dgm:pt modelId="{09461560-93C3-4760-9836-611171B09876}" type="sibTrans" cxnId="{F8D79C6F-3DFC-474A-8DE7-5B8E99A7301F}">
      <dgm:prSet/>
      <dgm:spPr/>
      <dgm:t>
        <a:bodyPr/>
        <a:lstStyle/>
        <a:p>
          <a:pPr algn="ctr"/>
          <a:endParaRPr lang="pl-PL" sz="1200"/>
        </a:p>
      </dgm:t>
    </dgm:pt>
    <dgm:pt modelId="{5FC9BDD7-9B2F-4458-B108-A8763055564A}" type="parTrans" cxnId="{F8D79C6F-3DFC-474A-8DE7-5B8E99A7301F}">
      <dgm:prSet/>
      <dgm:spPr/>
      <dgm:t>
        <a:bodyPr/>
        <a:lstStyle/>
        <a:p>
          <a:pPr algn="ctr"/>
          <a:endParaRPr lang="pl-PL" sz="1200"/>
        </a:p>
      </dgm:t>
    </dgm:pt>
    <dgm:pt modelId="{BD20A295-8E3E-4CAD-84FB-3D5BDEF065F7}">
      <dgm:prSet phldrT="[Tekst]" custT="1"/>
      <dgm:spPr>
        <a:xfrm>
          <a:off x="523152" y="2312882"/>
          <a:ext cx="1695881" cy="1624981"/>
        </a:xfrm>
        <a:solidFill>
          <a:srgbClr val="3BB5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pl-PL" sz="15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Interesariusze</a:t>
          </a:r>
        </a:p>
        <a:p>
          <a:pPr algn="ctr">
            <a:buNone/>
          </a:pPr>
          <a:r>
            <a:rPr lang="pl-PL" sz="15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Współpraca</a:t>
          </a:r>
          <a:r>
            <a:rPr lang="pl-PL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</a:p>
      </dgm:t>
    </dgm:pt>
    <dgm:pt modelId="{946EF656-B351-46F6-9546-3B62EB15BCFE}" type="sibTrans" cxnId="{67FEC464-2A97-4ADB-A479-15F146CE062A}">
      <dgm:prSet/>
      <dgm:spPr>
        <a:xfrm>
          <a:off x="1113676" y="637485"/>
          <a:ext cx="3343125" cy="3343125"/>
        </a:xfrm>
        <a:solidFill>
          <a:srgbClr val="00586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pl-PL" sz="1200" baseline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A0CF1FAA-E891-46E7-9A9E-A2A66431AE08}" type="parTrans" cxnId="{67FEC464-2A97-4ADB-A479-15F146CE062A}">
      <dgm:prSet/>
      <dgm:spPr/>
      <dgm:t>
        <a:bodyPr/>
        <a:lstStyle/>
        <a:p>
          <a:endParaRPr lang="pl-PL" sz="1200"/>
        </a:p>
      </dgm:t>
    </dgm:pt>
    <dgm:pt modelId="{B5DD8385-E75A-41BE-96DE-21B3B22B22CE}">
      <dgm:prSet phldrT="[Tekst]" custT="1"/>
      <dgm:spPr>
        <a:xfrm>
          <a:off x="3621669" y="2324450"/>
          <a:ext cx="1638756" cy="1618023"/>
        </a:xfrm>
        <a:solidFill>
          <a:srgbClr val="3BB5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spcAft>
              <a:spcPts val="1200"/>
            </a:spcAft>
            <a:buNone/>
          </a:pPr>
          <a: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Urząd Miejski </a:t>
          </a:r>
          <a:b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  jednostki organizacyjne gminy</a:t>
          </a:r>
        </a:p>
        <a:p>
          <a:pPr algn="ctr">
            <a:spcAft>
              <a:spcPts val="1200"/>
            </a:spcAft>
            <a:buNone/>
          </a:pPr>
          <a: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pl-PL" sz="1500" b="0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Odpowiedzialność za osiągnięcie celów operacyjnych oraz realizację strategii </a:t>
          </a:r>
          <a:br>
            <a:rPr lang="pl-PL" sz="1500" b="0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pl-PL" sz="1500" b="0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 programów branżowych</a:t>
          </a:r>
        </a:p>
      </dgm:t>
    </dgm:pt>
    <dgm:pt modelId="{3DEB3FBA-B5CC-4357-98BD-A8C6F6725C74}" type="sibTrans" cxnId="{6192C400-8642-4085-B313-C9A17F01CEC1}">
      <dgm:prSet/>
      <dgm:spPr>
        <a:xfrm>
          <a:off x="1235974" y="901059"/>
          <a:ext cx="3343125" cy="3343125"/>
        </a:xfrm>
        <a:solidFill>
          <a:srgbClr val="00586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/>
          <a:endParaRPr lang="pl-PL" sz="1200"/>
        </a:p>
      </dgm:t>
    </dgm:pt>
    <dgm:pt modelId="{59868615-B33C-49E1-8250-0F924B45F370}" type="parTrans" cxnId="{6192C400-8642-4085-B313-C9A17F01CEC1}">
      <dgm:prSet/>
      <dgm:spPr/>
      <dgm:t>
        <a:bodyPr/>
        <a:lstStyle/>
        <a:p>
          <a:pPr algn="ctr"/>
          <a:endParaRPr lang="pl-PL" sz="1200"/>
        </a:p>
      </dgm:t>
    </dgm:pt>
    <dgm:pt modelId="{279B74E7-0CBC-45C5-9032-069D8623200A}">
      <dgm:prSet phldrT="[Tekst]" custT="1"/>
      <dgm:spPr>
        <a:xfrm>
          <a:off x="2087879" y="-95259"/>
          <a:ext cx="1716969" cy="1558855"/>
        </a:xfrm>
        <a:solidFill>
          <a:srgbClr val="3BB5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pl-PL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Burmistrz</a:t>
          </a:r>
        </a:p>
        <a:p>
          <a:pPr algn="ctr">
            <a:buNone/>
          </a:pPr>
          <a:r>
            <a:rPr lang="pl-PL" sz="1500" b="0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Odpowiedzialność za osiągnięcie celów strategicznych </a:t>
          </a:r>
          <a:br>
            <a:rPr lang="pl-PL" sz="1500" b="0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pl-PL" sz="1500" b="0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  podejmowanie działań zmierzających do ich realizacji</a:t>
          </a:r>
        </a:p>
      </dgm:t>
    </dgm:pt>
    <dgm:pt modelId="{B68CEB50-8C9E-4F59-A4BA-A2480CB55B43}" type="sibTrans" cxnId="{29DA9B9B-3000-46C2-9B03-F8AC7F0CDB64}">
      <dgm:prSet/>
      <dgm:spPr>
        <a:xfrm>
          <a:off x="1356594" y="643404"/>
          <a:ext cx="3343125" cy="3343125"/>
        </a:xfrm>
        <a:solidFill>
          <a:srgbClr val="00586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/>
          <a:endParaRPr lang="pl-PL" sz="1200"/>
        </a:p>
      </dgm:t>
    </dgm:pt>
    <dgm:pt modelId="{364B3739-8762-498E-8C0F-E00278E07DC6}" type="parTrans" cxnId="{29DA9B9B-3000-46C2-9B03-F8AC7F0CDB64}">
      <dgm:prSet/>
      <dgm:spPr/>
      <dgm:t>
        <a:bodyPr/>
        <a:lstStyle/>
        <a:p>
          <a:pPr algn="ctr"/>
          <a:endParaRPr lang="pl-PL" sz="1200"/>
        </a:p>
      </dgm:t>
    </dgm:pt>
    <dgm:pt modelId="{809A75C8-117B-444A-9F38-57A3FC9A2CC1}">
      <dgm:prSet/>
      <dgm:spPr/>
      <dgm:t>
        <a:bodyPr/>
        <a:lstStyle/>
        <a:p>
          <a:endParaRPr lang="pl-PL"/>
        </a:p>
      </dgm:t>
    </dgm:pt>
    <dgm:pt modelId="{FBB11F2E-7445-4773-8A75-C7F69FC66C23}" type="parTrans" cxnId="{62D9E724-4B28-4560-9F8F-C6BA01F208C8}">
      <dgm:prSet/>
      <dgm:spPr/>
      <dgm:t>
        <a:bodyPr/>
        <a:lstStyle/>
        <a:p>
          <a:endParaRPr lang="pl-PL"/>
        </a:p>
      </dgm:t>
    </dgm:pt>
    <dgm:pt modelId="{67D02F8C-4C11-4D07-82BB-64D2EECD1438}" type="sibTrans" cxnId="{62D9E724-4B28-4560-9F8F-C6BA01F208C8}">
      <dgm:prSet/>
      <dgm:spPr/>
      <dgm:t>
        <a:bodyPr/>
        <a:lstStyle/>
        <a:p>
          <a:endParaRPr lang="pl-PL"/>
        </a:p>
      </dgm:t>
    </dgm:pt>
    <dgm:pt modelId="{B6CFF85A-DB77-41D2-BF74-42404AB60670}">
      <dgm:prSet/>
      <dgm:spPr/>
      <dgm:t>
        <a:bodyPr/>
        <a:lstStyle/>
        <a:p>
          <a:endParaRPr lang="pl-PL"/>
        </a:p>
      </dgm:t>
    </dgm:pt>
    <dgm:pt modelId="{E2354F53-953B-403E-9277-12634FA3D7E9}" type="parTrans" cxnId="{A415EF5C-8389-42D5-B29A-CCFEE24A032E}">
      <dgm:prSet/>
      <dgm:spPr/>
      <dgm:t>
        <a:bodyPr/>
        <a:lstStyle/>
        <a:p>
          <a:endParaRPr lang="pl-PL"/>
        </a:p>
      </dgm:t>
    </dgm:pt>
    <dgm:pt modelId="{EE04BAA9-A657-432D-B0CF-327C9C29827B}" type="sibTrans" cxnId="{A415EF5C-8389-42D5-B29A-CCFEE24A032E}">
      <dgm:prSet/>
      <dgm:spPr/>
      <dgm:t>
        <a:bodyPr/>
        <a:lstStyle/>
        <a:p>
          <a:endParaRPr lang="pl-PL"/>
        </a:p>
      </dgm:t>
    </dgm:pt>
    <dgm:pt modelId="{D3E9FAF0-B18C-42EC-9F79-499063B7A69D}">
      <dgm:prSet/>
      <dgm:spPr/>
      <dgm:t>
        <a:bodyPr/>
        <a:lstStyle/>
        <a:p>
          <a:endParaRPr lang="pl-PL"/>
        </a:p>
      </dgm:t>
    </dgm:pt>
    <dgm:pt modelId="{99297DAD-4D7C-408B-ADD5-3A22B975ECED}" type="sibTrans" cxnId="{00175A12-FB68-4A62-B442-F064D72121F4}">
      <dgm:prSet/>
      <dgm:spPr/>
      <dgm:t>
        <a:bodyPr/>
        <a:lstStyle/>
        <a:p>
          <a:endParaRPr lang="pl-PL"/>
        </a:p>
      </dgm:t>
    </dgm:pt>
    <dgm:pt modelId="{8CDBCF2A-F952-4D34-AB6E-A974F9179107}" type="parTrans" cxnId="{00175A12-FB68-4A62-B442-F064D72121F4}">
      <dgm:prSet/>
      <dgm:spPr/>
      <dgm:t>
        <a:bodyPr/>
        <a:lstStyle/>
        <a:p>
          <a:endParaRPr lang="pl-PL"/>
        </a:p>
      </dgm:t>
    </dgm:pt>
    <dgm:pt modelId="{2D3FC838-9A5A-4DB5-88A8-1DBEDC289E33}">
      <dgm:prSet/>
      <dgm:spPr/>
      <dgm:t>
        <a:bodyPr/>
        <a:lstStyle/>
        <a:p>
          <a:endParaRPr lang="pl-PL"/>
        </a:p>
      </dgm:t>
    </dgm:pt>
    <dgm:pt modelId="{992AA355-6C28-4CE0-8903-803E0794B293}" type="sibTrans" cxnId="{935BCCFB-CCA4-4082-95FB-75C5F7F9F7AF}">
      <dgm:prSet/>
      <dgm:spPr/>
      <dgm:t>
        <a:bodyPr/>
        <a:lstStyle/>
        <a:p>
          <a:endParaRPr lang="pl-PL"/>
        </a:p>
      </dgm:t>
    </dgm:pt>
    <dgm:pt modelId="{9776352E-D5C5-4112-AF9D-25EAC107E8B8}" type="parTrans" cxnId="{935BCCFB-CCA4-4082-95FB-75C5F7F9F7AF}">
      <dgm:prSet/>
      <dgm:spPr/>
      <dgm:t>
        <a:bodyPr/>
        <a:lstStyle/>
        <a:p>
          <a:endParaRPr lang="pl-PL"/>
        </a:p>
      </dgm:t>
    </dgm:pt>
    <dgm:pt modelId="{594EBE2F-DB50-4E48-9223-24F02496404D}" type="pres">
      <dgm:prSet presAssocID="{8D82D64F-6BFF-4407-B85A-780C1C2DE9C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3BF8F96-578E-494A-B01B-414FC74733E0}" type="pres">
      <dgm:prSet presAssocID="{B6F2BD7E-1837-4168-B835-B0AB99CE98F0}" presName="centerShape" presStyleLbl="node0" presStyleIdx="0" presStyleCnt="1" custScaleX="107012" custScaleY="104322" custLinFactNeighborX="1109" custLinFactNeighborY="2423"/>
      <dgm:spPr>
        <a:prstGeom prst="ellipse">
          <a:avLst/>
        </a:prstGeom>
      </dgm:spPr>
    </dgm:pt>
    <dgm:pt modelId="{95806FF6-50B2-4423-8BFB-46736FABD52E}" type="pres">
      <dgm:prSet presAssocID="{279B74E7-0CBC-45C5-9032-069D8623200A}" presName="node" presStyleLbl="node1" presStyleIdx="0" presStyleCnt="3" custScaleX="184799" custScaleY="153790" custRadScaleRad="98550" custRadScaleInc="3587">
        <dgm:presLayoutVars>
          <dgm:bulletEnabled val="1"/>
        </dgm:presLayoutVars>
      </dgm:prSet>
      <dgm:spPr>
        <a:prstGeom prst="ellipse">
          <a:avLst/>
        </a:prstGeom>
      </dgm:spPr>
    </dgm:pt>
    <dgm:pt modelId="{23E8AE6A-26BF-4CC2-B756-983BAD34DEAA}" type="pres">
      <dgm:prSet presAssocID="{279B74E7-0CBC-45C5-9032-069D8623200A}" presName="dummy" presStyleCnt="0"/>
      <dgm:spPr/>
    </dgm:pt>
    <dgm:pt modelId="{AE56CE7D-EE4D-4034-AD35-A2DDE5AABAE2}" type="pres">
      <dgm:prSet presAssocID="{B68CEB50-8C9E-4F59-A4BA-A2480CB55B43}" presName="sibTrans" presStyleLbl="sibTrans2D1" presStyleIdx="0" presStyleCnt="3"/>
      <dgm:spPr>
        <a:prstGeom prst="blockArc">
          <a:avLst>
            <a:gd name="adj1" fmla="val 16027723"/>
            <a:gd name="adj2" fmla="val 1805036"/>
            <a:gd name="adj3" fmla="val 4641"/>
          </a:avLst>
        </a:prstGeom>
      </dgm:spPr>
    </dgm:pt>
    <dgm:pt modelId="{60393FD4-83C3-40B5-AF69-FB682E95BABB}" type="pres">
      <dgm:prSet presAssocID="{B5DD8385-E75A-41BE-96DE-21B3B22B22CE}" presName="node" presStyleLbl="node1" presStyleIdx="1" presStyleCnt="3" custScaleX="179160" custScaleY="200308" custRadScaleRad="107180" custRadScaleInc="-3232">
        <dgm:presLayoutVars>
          <dgm:bulletEnabled val="1"/>
        </dgm:presLayoutVars>
      </dgm:prSet>
      <dgm:spPr>
        <a:prstGeom prst="ellipse">
          <a:avLst/>
        </a:prstGeom>
      </dgm:spPr>
    </dgm:pt>
    <dgm:pt modelId="{513B10D1-8A76-4CCE-BBF7-988C3B2E653A}" type="pres">
      <dgm:prSet presAssocID="{B5DD8385-E75A-41BE-96DE-21B3B22B22CE}" presName="dummy" presStyleCnt="0"/>
      <dgm:spPr/>
    </dgm:pt>
    <dgm:pt modelId="{30307C2D-78D9-4F69-A8F5-0B066E28CBB3}" type="pres">
      <dgm:prSet presAssocID="{3DEB3FBA-B5CC-4357-98BD-A8C6F6725C74}" presName="sibTrans" presStyleLbl="sibTrans2D1" presStyleIdx="1" presStyleCnt="3"/>
      <dgm:spPr>
        <a:prstGeom prst="blockArc">
          <a:avLst>
            <a:gd name="adj1" fmla="val 1205317"/>
            <a:gd name="adj2" fmla="val 9612798"/>
            <a:gd name="adj3" fmla="val 4641"/>
          </a:avLst>
        </a:prstGeom>
      </dgm:spPr>
    </dgm:pt>
    <dgm:pt modelId="{8A4A9C7C-3672-4D7F-A6BE-2A7DE08FE1D2}" type="pres">
      <dgm:prSet presAssocID="{BD20A295-8E3E-4CAD-84FB-3D5BDEF065F7}" presName="node" presStyleLbl="node1" presStyleIdx="2" presStyleCnt="3" custScaleX="157700" custScaleY="151107" custRadScaleRad="106943" custRadScaleInc="3814">
        <dgm:presLayoutVars>
          <dgm:bulletEnabled val="1"/>
        </dgm:presLayoutVars>
      </dgm:prSet>
      <dgm:spPr>
        <a:prstGeom prst="ellipse">
          <a:avLst/>
        </a:prstGeom>
      </dgm:spPr>
    </dgm:pt>
    <dgm:pt modelId="{2147CE10-CAE1-4DCE-8939-F31EED421E86}" type="pres">
      <dgm:prSet presAssocID="{BD20A295-8E3E-4CAD-84FB-3D5BDEF065F7}" presName="dummy" presStyleCnt="0"/>
      <dgm:spPr/>
    </dgm:pt>
    <dgm:pt modelId="{733FBA1E-D2E1-4360-BE91-3B40BE3D94EB}" type="pres">
      <dgm:prSet presAssocID="{946EF656-B351-46F6-9546-3B62EB15BCFE}" presName="sibTrans" presStyleLbl="sibTrans2D1" presStyleIdx="2" presStyleCnt="3"/>
      <dgm:spPr>
        <a:prstGeom prst="blockArc">
          <a:avLst>
            <a:gd name="adj1" fmla="val 9000240"/>
            <a:gd name="adj2" fmla="val 16539780"/>
            <a:gd name="adj3" fmla="val 4641"/>
          </a:avLst>
        </a:prstGeom>
      </dgm:spPr>
    </dgm:pt>
  </dgm:ptLst>
  <dgm:cxnLst>
    <dgm:cxn modelId="{6192C400-8642-4085-B313-C9A17F01CEC1}" srcId="{B6F2BD7E-1837-4168-B835-B0AB99CE98F0}" destId="{B5DD8385-E75A-41BE-96DE-21B3B22B22CE}" srcOrd="1" destOrd="0" parTransId="{59868615-B33C-49E1-8250-0F924B45F370}" sibTransId="{3DEB3FBA-B5CC-4357-98BD-A8C6F6725C74}"/>
    <dgm:cxn modelId="{8C01B807-EC80-47AB-91A3-7BBA7AA61FD9}" type="presOf" srcId="{3DEB3FBA-B5CC-4357-98BD-A8C6F6725C74}" destId="{30307C2D-78D9-4F69-A8F5-0B066E28CBB3}" srcOrd="0" destOrd="0" presId="urn:microsoft.com/office/officeart/2005/8/layout/radial6"/>
    <dgm:cxn modelId="{8B6BB807-9D60-43B5-A7ED-F8FE49E4077B}" type="presOf" srcId="{BD20A295-8E3E-4CAD-84FB-3D5BDEF065F7}" destId="{8A4A9C7C-3672-4D7F-A6BE-2A7DE08FE1D2}" srcOrd="0" destOrd="0" presId="urn:microsoft.com/office/officeart/2005/8/layout/radial6"/>
    <dgm:cxn modelId="{00175A12-FB68-4A62-B442-F064D72121F4}" srcId="{8D82D64F-6BFF-4407-B85A-780C1C2DE9CF}" destId="{D3E9FAF0-B18C-42EC-9F79-499063B7A69D}" srcOrd="3" destOrd="0" parTransId="{8CDBCF2A-F952-4D34-AB6E-A974F9179107}" sibTransId="{99297DAD-4D7C-408B-ADD5-3A22B975ECED}"/>
    <dgm:cxn modelId="{D9C1CD1E-9497-4B1A-BC98-C2A51D7FA8C3}" type="presOf" srcId="{B68CEB50-8C9E-4F59-A4BA-A2480CB55B43}" destId="{AE56CE7D-EE4D-4034-AD35-A2DDE5AABAE2}" srcOrd="0" destOrd="0" presId="urn:microsoft.com/office/officeart/2005/8/layout/radial6"/>
    <dgm:cxn modelId="{6F669320-6DB7-403D-A745-2FC19CF984D3}" type="presOf" srcId="{B5DD8385-E75A-41BE-96DE-21B3B22B22CE}" destId="{60393FD4-83C3-40B5-AF69-FB682E95BABB}" srcOrd="0" destOrd="0" presId="urn:microsoft.com/office/officeart/2005/8/layout/radial6"/>
    <dgm:cxn modelId="{62D9E724-4B28-4560-9F8F-C6BA01F208C8}" srcId="{8D82D64F-6BFF-4407-B85A-780C1C2DE9CF}" destId="{809A75C8-117B-444A-9F38-57A3FC9A2CC1}" srcOrd="1" destOrd="0" parTransId="{FBB11F2E-7445-4773-8A75-C7F69FC66C23}" sibTransId="{67D02F8C-4C11-4D07-82BB-64D2EECD1438}"/>
    <dgm:cxn modelId="{B7F9AD32-9EF7-44C1-AB8D-A4104D71D042}" type="presOf" srcId="{8D82D64F-6BFF-4407-B85A-780C1C2DE9CF}" destId="{594EBE2F-DB50-4E48-9223-24F02496404D}" srcOrd="0" destOrd="0" presId="urn:microsoft.com/office/officeart/2005/8/layout/radial6"/>
    <dgm:cxn modelId="{A415EF5C-8389-42D5-B29A-CCFEE24A032E}" srcId="{8D82D64F-6BFF-4407-B85A-780C1C2DE9CF}" destId="{B6CFF85A-DB77-41D2-BF74-42404AB60670}" srcOrd="2" destOrd="0" parTransId="{E2354F53-953B-403E-9277-12634FA3D7E9}" sibTransId="{EE04BAA9-A657-432D-B0CF-327C9C29827B}"/>
    <dgm:cxn modelId="{67FEC464-2A97-4ADB-A479-15F146CE062A}" srcId="{B6F2BD7E-1837-4168-B835-B0AB99CE98F0}" destId="{BD20A295-8E3E-4CAD-84FB-3D5BDEF065F7}" srcOrd="2" destOrd="0" parTransId="{A0CF1FAA-E891-46E7-9A9E-A2A66431AE08}" sibTransId="{946EF656-B351-46F6-9546-3B62EB15BCFE}"/>
    <dgm:cxn modelId="{1148C365-A0E3-4855-9754-598424DB59CB}" type="presOf" srcId="{B6F2BD7E-1837-4168-B835-B0AB99CE98F0}" destId="{93BF8F96-578E-494A-B01B-414FC74733E0}" srcOrd="0" destOrd="0" presId="urn:microsoft.com/office/officeart/2005/8/layout/radial6"/>
    <dgm:cxn modelId="{F8D79C6F-3DFC-474A-8DE7-5B8E99A7301F}" srcId="{8D82D64F-6BFF-4407-B85A-780C1C2DE9CF}" destId="{B6F2BD7E-1837-4168-B835-B0AB99CE98F0}" srcOrd="0" destOrd="0" parTransId="{5FC9BDD7-9B2F-4458-B108-A8763055564A}" sibTransId="{09461560-93C3-4760-9836-611171B09876}"/>
    <dgm:cxn modelId="{B878C086-F7C7-47FB-BEC8-923BD1DD4CFA}" type="presOf" srcId="{279B74E7-0CBC-45C5-9032-069D8623200A}" destId="{95806FF6-50B2-4423-8BFB-46736FABD52E}" srcOrd="0" destOrd="0" presId="urn:microsoft.com/office/officeart/2005/8/layout/radial6"/>
    <dgm:cxn modelId="{29DA9B9B-3000-46C2-9B03-F8AC7F0CDB64}" srcId="{B6F2BD7E-1837-4168-B835-B0AB99CE98F0}" destId="{279B74E7-0CBC-45C5-9032-069D8623200A}" srcOrd="0" destOrd="0" parTransId="{364B3739-8762-498E-8C0F-E00278E07DC6}" sibTransId="{B68CEB50-8C9E-4F59-A4BA-A2480CB55B43}"/>
    <dgm:cxn modelId="{3B0D29C9-A4E4-4B31-8E98-CA9567236E35}" type="presOf" srcId="{946EF656-B351-46F6-9546-3B62EB15BCFE}" destId="{733FBA1E-D2E1-4360-BE91-3B40BE3D94EB}" srcOrd="0" destOrd="0" presId="urn:microsoft.com/office/officeart/2005/8/layout/radial6"/>
    <dgm:cxn modelId="{935BCCFB-CCA4-4082-95FB-75C5F7F9F7AF}" srcId="{8D82D64F-6BFF-4407-B85A-780C1C2DE9CF}" destId="{2D3FC838-9A5A-4DB5-88A8-1DBEDC289E33}" srcOrd="4" destOrd="0" parTransId="{9776352E-D5C5-4112-AF9D-25EAC107E8B8}" sibTransId="{992AA355-6C28-4CE0-8903-803E0794B293}"/>
    <dgm:cxn modelId="{E3F85F66-0F8C-4723-8432-171B1A1FBA02}" type="presParOf" srcId="{594EBE2F-DB50-4E48-9223-24F02496404D}" destId="{93BF8F96-578E-494A-B01B-414FC74733E0}" srcOrd="0" destOrd="0" presId="urn:microsoft.com/office/officeart/2005/8/layout/radial6"/>
    <dgm:cxn modelId="{326045C1-CBF3-4CED-B6EF-AAD84605C662}" type="presParOf" srcId="{594EBE2F-DB50-4E48-9223-24F02496404D}" destId="{95806FF6-50B2-4423-8BFB-46736FABD52E}" srcOrd="1" destOrd="0" presId="urn:microsoft.com/office/officeart/2005/8/layout/radial6"/>
    <dgm:cxn modelId="{DA623630-FECB-4598-8D65-1D8D9D0E0E5C}" type="presParOf" srcId="{594EBE2F-DB50-4E48-9223-24F02496404D}" destId="{23E8AE6A-26BF-4CC2-B756-983BAD34DEAA}" srcOrd="2" destOrd="0" presId="urn:microsoft.com/office/officeart/2005/8/layout/radial6"/>
    <dgm:cxn modelId="{DE68AD7F-ED20-4D44-A988-617F61E68BD8}" type="presParOf" srcId="{594EBE2F-DB50-4E48-9223-24F02496404D}" destId="{AE56CE7D-EE4D-4034-AD35-A2DDE5AABAE2}" srcOrd="3" destOrd="0" presId="urn:microsoft.com/office/officeart/2005/8/layout/radial6"/>
    <dgm:cxn modelId="{A45BDE52-1461-4915-92D4-B81D8C03F256}" type="presParOf" srcId="{594EBE2F-DB50-4E48-9223-24F02496404D}" destId="{60393FD4-83C3-40B5-AF69-FB682E95BABB}" srcOrd="4" destOrd="0" presId="urn:microsoft.com/office/officeart/2005/8/layout/radial6"/>
    <dgm:cxn modelId="{3AAFE1B7-F2A1-491D-86C5-7338199EA309}" type="presParOf" srcId="{594EBE2F-DB50-4E48-9223-24F02496404D}" destId="{513B10D1-8A76-4CCE-BBF7-988C3B2E653A}" srcOrd="5" destOrd="0" presId="urn:microsoft.com/office/officeart/2005/8/layout/radial6"/>
    <dgm:cxn modelId="{7F64F623-A40C-463C-8166-1E2D71B8A04C}" type="presParOf" srcId="{594EBE2F-DB50-4E48-9223-24F02496404D}" destId="{30307C2D-78D9-4F69-A8F5-0B066E28CBB3}" srcOrd="6" destOrd="0" presId="urn:microsoft.com/office/officeart/2005/8/layout/radial6"/>
    <dgm:cxn modelId="{92C8052F-A835-4B94-A33D-BFECCE88CF4A}" type="presParOf" srcId="{594EBE2F-DB50-4E48-9223-24F02496404D}" destId="{8A4A9C7C-3672-4D7F-A6BE-2A7DE08FE1D2}" srcOrd="7" destOrd="0" presId="urn:microsoft.com/office/officeart/2005/8/layout/radial6"/>
    <dgm:cxn modelId="{F25656E3-B7E7-4B70-A01B-97376F3B1678}" type="presParOf" srcId="{594EBE2F-DB50-4E48-9223-24F02496404D}" destId="{2147CE10-CAE1-4DCE-8939-F31EED421E86}" srcOrd="8" destOrd="0" presId="urn:microsoft.com/office/officeart/2005/8/layout/radial6"/>
    <dgm:cxn modelId="{1D0E113E-96CA-4B65-8874-F462CC048796}" type="presParOf" srcId="{594EBE2F-DB50-4E48-9223-24F02496404D}" destId="{733FBA1E-D2E1-4360-BE91-3B40BE3D94E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9D9F34-2293-4648-BD20-EC7008B3274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6FD7032-5114-40F6-8CEE-9B8C31CD0C81}">
      <dgm:prSet phldrT="[Tekst]"/>
      <dgm:spPr/>
      <dgm:t>
        <a:bodyPr/>
        <a:lstStyle/>
        <a:p>
          <a:r>
            <a:rPr lang="pl-PL" dirty="0"/>
            <a:t>Inicjator projektu</a:t>
          </a:r>
        </a:p>
      </dgm:t>
    </dgm:pt>
    <dgm:pt modelId="{3BC0EC30-BB4F-42B6-AF3F-450BA6B9A447}" type="parTrans" cxnId="{AD5C9D0E-D813-4697-8018-DDE771EDFEC7}">
      <dgm:prSet/>
      <dgm:spPr/>
      <dgm:t>
        <a:bodyPr/>
        <a:lstStyle/>
        <a:p>
          <a:endParaRPr lang="pl-PL"/>
        </a:p>
      </dgm:t>
    </dgm:pt>
    <dgm:pt modelId="{CA8F8AFD-869C-49E8-BD43-C10F3F046ED8}" type="sibTrans" cxnId="{AD5C9D0E-D813-4697-8018-DDE771EDFEC7}">
      <dgm:prSet/>
      <dgm:spPr/>
      <dgm:t>
        <a:bodyPr/>
        <a:lstStyle/>
        <a:p>
          <a:endParaRPr lang="pl-PL"/>
        </a:p>
      </dgm:t>
    </dgm:pt>
    <dgm:pt modelId="{EB411BC7-B4B2-4D9A-AE51-B827985ED2B1}">
      <dgm:prSet phldrT="[Tekst]" custT="1"/>
      <dgm:spPr/>
      <dgm:t>
        <a:bodyPr/>
        <a:lstStyle/>
        <a:p>
          <a:r>
            <a:rPr lang="pl-PL" sz="1800" dirty="0"/>
            <a:t>Wypełnia formularz projektu</a:t>
          </a:r>
        </a:p>
      </dgm:t>
    </dgm:pt>
    <dgm:pt modelId="{830AFA88-A93C-48AE-866D-D30D90BDE240}" type="parTrans" cxnId="{49147B35-1F77-4CEA-9201-49026EED0523}">
      <dgm:prSet/>
      <dgm:spPr/>
      <dgm:t>
        <a:bodyPr/>
        <a:lstStyle/>
        <a:p>
          <a:endParaRPr lang="pl-PL"/>
        </a:p>
      </dgm:t>
    </dgm:pt>
    <dgm:pt modelId="{2D9D8EFA-3836-44E4-96A6-1CFF50EA1A16}" type="sibTrans" cxnId="{49147B35-1F77-4CEA-9201-49026EED0523}">
      <dgm:prSet/>
      <dgm:spPr/>
      <dgm:t>
        <a:bodyPr/>
        <a:lstStyle/>
        <a:p>
          <a:endParaRPr lang="pl-PL"/>
        </a:p>
      </dgm:t>
    </dgm:pt>
    <dgm:pt modelId="{EFE9D54D-5133-4A69-813D-EAF927BC4782}">
      <dgm:prSet phldrT="[Tekst]" custT="1"/>
      <dgm:spPr/>
      <dgm:t>
        <a:bodyPr/>
        <a:lstStyle/>
        <a:p>
          <a:r>
            <a:rPr lang="pl-PL" sz="1800" dirty="0"/>
            <a:t>Przedkłada Zespołowi ds. Strategii</a:t>
          </a:r>
        </a:p>
      </dgm:t>
    </dgm:pt>
    <dgm:pt modelId="{DB0D528F-53B9-4F85-88A2-4C810D821223}" type="parTrans" cxnId="{CF64A11A-2920-46A4-8654-507125FF169B}">
      <dgm:prSet/>
      <dgm:spPr/>
      <dgm:t>
        <a:bodyPr/>
        <a:lstStyle/>
        <a:p>
          <a:endParaRPr lang="pl-PL"/>
        </a:p>
      </dgm:t>
    </dgm:pt>
    <dgm:pt modelId="{F71A9410-CF8E-418B-A452-F6AA77D4BB13}" type="sibTrans" cxnId="{CF64A11A-2920-46A4-8654-507125FF169B}">
      <dgm:prSet/>
      <dgm:spPr/>
      <dgm:t>
        <a:bodyPr/>
        <a:lstStyle/>
        <a:p>
          <a:endParaRPr lang="pl-PL"/>
        </a:p>
      </dgm:t>
    </dgm:pt>
    <dgm:pt modelId="{EF053AB1-8310-48D1-987E-8D4CA1AAA8FC}">
      <dgm:prSet phldrT="[Tekst]"/>
      <dgm:spPr/>
      <dgm:t>
        <a:bodyPr/>
        <a:lstStyle/>
        <a:p>
          <a:r>
            <a:rPr lang="pl-PL" dirty="0"/>
            <a:t>Zespół ds. Strategii</a:t>
          </a:r>
        </a:p>
      </dgm:t>
    </dgm:pt>
    <dgm:pt modelId="{786D14DE-BD8D-47AC-A69D-6FF6A1E5E98D}" type="parTrans" cxnId="{8BA2F3D0-D276-485D-9FE0-CFFC395B624B}">
      <dgm:prSet/>
      <dgm:spPr/>
      <dgm:t>
        <a:bodyPr/>
        <a:lstStyle/>
        <a:p>
          <a:endParaRPr lang="pl-PL"/>
        </a:p>
      </dgm:t>
    </dgm:pt>
    <dgm:pt modelId="{02FDB4FC-352F-4B62-A206-4E49A500DE2C}" type="sibTrans" cxnId="{8BA2F3D0-D276-485D-9FE0-CFFC395B624B}">
      <dgm:prSet/>
      <dgm:spPr/>
      <dgm:t>
        <a:bodyPr/>
        <a:lstStyle/>
        <a:p>
          <a:endParaRPr lang="pl-PL"/>
        </a:p>
      </dgm:t>
    </dgm:pt>
    <dgm:pt modelId="{7F97542A-E533-45FA-B142-5D1CD2818B5B}">
      <dgm:prSet phldrT="[Tekst]"/>
      <dgm:spPr/>
      <dgm:t>
        <a:bodyPr/>
        <a:lstStyle/>
        <a:p>
          <a:r>
            <a:rPr lang="pl-PL" dirty="0"/>
            <a:t>Ocenia projekt </a:t>
          </a:r>
          <a:br>
            <a:rPr lang="pl-PL" dirty="0"/>
          </a:br>
          <a:r>
            <a:rPr lang="pl-PL" dirty="0"/>
            <a:t>w kontekście wdrażania Strategii</a:t>
          </a:r>
        </a:p>
      </dgm:t>
    </dgm:pt>
    <dgm:pt modelId="{BFEAAC57-DBAF-4A93-B304-1F3AF808D349}" type="parTrans" cxnId="{D3616AEC-E194-47AD-B763-65C731043575}">
      <dgm:prSet/>
      <dgm:spPr/>
      <dgm:t>
        <a:bodyPr/>
        <a:lstStyle/>
        <a:p>
          <a:endParaRPr lang="pl-PL"/>
        </a:p>
      </dgm:t>
    </dgm:pt>
    <dgm:pt modelId="{6677D348-A248-448B-B9A6-C1B47072DB5B}" type="sibTrans" cxnId="{D3616AEC-E194-47AD-B763-65C731043575}">
      <dgm:prSet/>
      <dgm:spPr/>
      <dgm:t>
        <a:bodyPr/>
        <a:lstStyle/>
        <a:p>
          <a:endParaRPr lang="pl-PL"/>
        </a:p>
      </dgm:t>
    </dgm:pt>
    <dgm:pt modelId="{2E7BF4D5-22A7-4C75-ACFA-4596FA388AA1}">
      <dgm:prSet phldrT="[Tekst]"/>
      <dgm:spPr/>
      <dgm:t>
        <a:bodyPr/>
        <a:lstStyle/>
        <a:p>
          <a:r>
            <a:rPr lang="pl-PL" dirty="0"/>
            <a:t>Rekomenduje rozstrzygnięcie Burmistrzowi</a:t>
          </a:r>
        </a:p>
      </dgm:t>
    </dgm:pt>
    <dgm:pt modelId="{BAECC4F4-4FD6-4CB1-85D9-DD9F848D41EE}" type="parTrans" cxnId="{822C486A-CD7D-43CA-AA55-948657A11BA2}">
      <dgm:prSet/>
      <dgm:spPr/>
      <dgm:t>
        <a:bodyPr/>
        <a:lstStyle/>
        <a:p>
          <a:endParaRPr lang="pl-PL"/>
        </a:p>
      </dgm:t>
    </dgm:pt>
    <dgm:pt modelId="{1E5A8D7B-6C3C-467E-8F35-1856700D8E4B}" type="sibTrans" cxnId="{822C486A-CD7D-43CA-AA55-948657A11BA2}">
      <dgm:prSet/>
      <dgm:spPr/>
      <dgm:t>
        <a:bodyPr/>
        <a:lstStyle/>
        <a:p>
          <a:endParaRPr lang="pl-PL"/>
        </a:p>
      </dgm:t>
    </dgm:pt>
    <dgm:pt modelId="{9441D24A-6B46-4EB0-B684-688299658B1E}">
      <dgm:prSet phldrT="[Tekst]"/>
      <dgm:spPr/>
      <dgm:t>
        <a:bodyPr/>
        <a:lstStyle/>
        <a:p>
          <a:r>
            <a:rPr lang="pl-PL" dirty="0"/>
            <a:t>Burmistrz</a:t>
          </a:r>
        </a:p>
      </dgm:t>
    </dgm:pt>
    <dgm:pt modelId="{1546C70C-EA2A-4CF9-894C-345DE1583A11}" type="parTrans" cxnId="{9DEF9AC6-5F01-4442-8FB0-84CBA12BAD93}">
      <dgm:prSet/>
      <dgm:spPr/>
      <dgm:t>
        <a:bodyPr/>
        <a:lstStyle/>
        <a:p>
          <a:endParaRPr lang="pl-PL"/>
        </a:p>
      </dgm:t>
    </dgm:pt>
    <dgm:pt modelId="{5507D3C9-2816-46A3-A00C-734B24C8688E}" type="sibTrans" cxnId="{9DEF9AC6-5F01-4442-8FB0-84CBA12BAD93}">
      <dgm:prSet/>
      <dgm:spPr/>
      <dgm:t>
        <a:bodyPr/>
        <a:lstStyle/>
        <a:p>
          <a:endParaRPr lang="pl-PL"/>
        </a:p>
      </dgm:t>
    </dgm:pt>
    <dgm:pt modelId="{AB326ED6-63CE-4AE0-9DF6-A82B7D4C513C}">
      <dgm:prSet phldrT="[Tekst]" custT="1"/>
      <dgm:spPr/>
      <dgm:t>
        <a:bodyPr/>
        <a:lstStyle/>
        <a:p>
          <a:r>
            <a:rPr lang="pl-PL" sz="1400" dirty="0"/>
            <a:t>Ponownie weryfikuje projekt w kontekście strategii</a:t>
          </a:r>
        </a:p>
      </dgm:t>
    </dgm:pt>
    <dgm:pt modelId="{813CC8BF-317C-46F2-AB40-789C15363A88}" type="parTrans" cxnId="{EF84456B-59D3-45BE-B827-8EFE12E1FB6D}">
      <dgm:prSet/>
      <dgm:spPr/>
      <dgm:t>
        <a:bodyPr/>
        <a:lstStyle/>
        <a:p>
          <a:endParaRPr lang="pl-PL"/>
        </a:p>
      </dgm:t>
    </dgm:pt>
    <dgm:pt modelId="{9A3C8AE4-76BF-4EB6-9AC7-37F6C5035B2A}" type="sibTrans" cxnId="{EF84456B-59D3-45BE-B827-8EFE12E1FB6D}">
      <dgm:prSet/>
      <dgm:spPr/>
      <dgm:t>
        <a:bodyPr/>
        <a:lstStyle/>
        <a:p>
          <a:endParaRPr lang="pl-PL"/>
        </a:p>
      </dgm:t>
    </dgm:pt>
    <dgm:pt modelId="{B0395CAE-6EF8-4C74-A812-A15481B18B3F}">
      <dgm:prSet phldrT="[Tekst]" custT="1"/>
      <dgm:spPr/>
      <dgm:t>
        <a:bodyPr/>
        <a:lstStyle/>
        <a:p>
          <a:r>
            <a:rPr lang="pl-PL" sz="1400" dirty="0"/>
            <a:t>W razie akceptacji </a:t>
          </a:r>
          <a:br>
            <a:rPr lang="pl-PL" sz="1400" dirty="0"/>
          </a:br>
          <a:r>
            <a:rPr lang="pl-PL" sz="1400" dirty="0"/>
            <a:t>i potrzeby zapisania </a:t>
          </a:r>
          <a:br>
            <a:rPr lang="pl-PL" sz="1400" dirty="0"/>
          </a:br>
          <a:r>
            <a:rPr lang="pl-PL" sz="1400" dirty="0"/>
            <a:t>w budżecie / WPF – przedkłada Radzie Miejskiej</a:t>
          </a:r>
        </a:p>
      </dgm:t>
    </dgm:pt>
    <dgm:pt modelId="{133B2ED4-3008-4263-AA01-B2F5479CA4C2}" type="parTrans" cxnId="{DFB91AF4-EC22-4977-963F-FB68E6DB9AB3}">
      <dgm:prSet/>
      <dgm:spPr/>
      <dgm:t>
        <a:bodyPr/>
        <a:lstStyle/>
        <a:p>
          <a:endParaRPr lang="pl-PL"/>
        </a:p>
      </dgm:t>
    </dgm:pt>
    <dgm:pt modelId="{A64BA7A1-DCB3-43A3-93C3-5B13AA3B58F6}" type="sibTrans" cxnId="{DFB91AF4-EC22-4977-963F-FB68E6DB9AB3}">
      <dgm:prSet/>
      <dgm:spPr/>
      <dgm:t>
        <a:bodyPr/>
        <a:lstStyle/>
        <a:p>
          <a:endParaRPr lang="pl-PL"/>
        </a:p>
      </dgm:t>
    </dgm:pt>
    <dgm:pt modelId="{58992F5A-8079-4F22-9EF6-AE6BCEF8D120}">
      <dgm:prSet/>
      <dgm:spPr/>
      <dgm:t>
        <a:bodyPr/>
        <a:lstStyle/>
        <a:p>
          <a:endParaRPr lang="pl-PL"/>
        </a:p>
      </dgm:t>
    </dgm:pt>
    <dgm:pt modelId="{5A8CC33B-D4D1-46CB-ABC3-883FD63823AC}" type="parTrans" cxnId="{DBCDD3BE-7382-4FB4-A92B-7BFA4AC6F3D3}">
      <dgm:prSet/>
      <dgm:spPr/>
      <dgm:t>
        <a:bodyPr/>
        <a:lstStyle/>
        <a:p>
          <a:endParaRPr lang="pl-PL"/>
        </a:p>
      </dgm:t>
    </dgm:pt>
    <dgm:pt modelId="{0AB92E54-FB8F-4083-A2D9-5C75C6A35F65}" type="sibTrans" cxnId="{DBCDD3BE-7382-4FB4-A92B-7BFA4AC6F3D3}">
      <dgm:prSet/>
      <dgm:spPr/>
      <dgm:t>
        <a:bodyPr/>
        <a:lstStyle/>
        <a:p>
          <a:endParaRPr lang="pl-PL"/>
        </a:p>
      </dgm:t>
    </dgm:pt>
    <dgm:pt modelId="{97C3B8E4-3563-4CC7-AB84-A4FC258C6313}">
      <dgm:prSet phldrT="[Tekst]"/>
      <dgm:spPr/>
      <dgm:t>
        <a:bodyPr/>
        <a:lstStyle/>
        <a:p>
          <a:endParaRPr lang="pl-PL" dirty="0"/>
        </a:p>
      </dgm:t>
    </dgm:pt>
    <dgm:pt modelId="{A52DD109-5265-4AB1-B3F9-7901422B7EEF}" type="parTrans" cxnId="{79078095-4513-418A-A7E6-F9564CA445FC}">
      <dgm:prSet/>
      <dgm:spPr/>
      <dgm:t>
        <a:bodyPr/>
        <a:lstStyle/>
        <a:p>
          <a:endParaRPr lang="pl-PL"/>
        </a:p>
      </dgm:t>
    </dgm:pt>
    <dgm:pt modelId="{6CE604BB-A96A-4C31-87EC-FDA2BDF39515}" type="sibTrans" cxnId="{79078095-4513-418A-A7E6-F9564CA445FC}">
      <dgm:prSet/>
      <dgm:spPr/>
      <dgm:t>
        <a:bodyPr/>
        <a:lstStyle/>
        <a:p>
          <a:endParaRPr lang="pl-PL"/>
        </a:p>
      </dgm:t>
    </dgm:pt>
    <dgm:pt modelId="{EAA0634D-7378-403C-8014-52FCB682E6BB}" type="pres">
      <dgm:prSet presAssocID="{8B9D9F34-2293-4648-BD20-EC7008B3274E}" presName="Name0" presStyleCnt="0">
        <dgm:presLayoutVars>
          <dgm:dir/>
          <dgm:animLvl val="lvl"/>
          <dgm:resizeHandles val="exact"/>
        </dgm:presLayoutVars>
      </dgm:prSet>
      <dgm:spPr/>
    </dgm:pt>
    <dgm:pt modelId="{F5A1EF57-04C4-4D1C-806A-28A49892B09C}" type="pres">
      <dgm:prSet presAssocID="{8B9D9F34-2293-4648-BD20-EC7008B3274E}" presName="tSp" presStyleCnt="0"/>
      <dgm:spPr/>
    </dgm:pt>
    <dgm:pt modelId="{B92FBDF7-82EE-4A8B-A0D8-C35B6C6B23C1}" type="pres">
      <dgm:prSet presAssocID="{8B9D9F34-2293-4648-BD20-EC7008B3274E}" presName="bSp" presStyleCnt="0"/>
      <dgm:spPr/>
    </dgm:pt>
    <dgm:pt modelId="{AE61F1BB-A7FE-4399-AD23-8810156D4B12}" type="pres">
      <dgm:prSet presAssocID="{8B9D9F34-2293-4648-BD20-EC7008B3274E}" presName="process" presStyleCnt="0"/>
      <dgm:spPr/>
    </dgm:pt>
    <dgm:pt modelId="{F6B611CE-B23C-4250-8EE3-5A00183CA62F}" type="pres">
      <dgm:prSet presAssocID="{06FD7032-5114-40F6-8CEE-9B8C31CD0C81}" presName="composite1" presStyleCnt="0"/>
      <dgm:spPr/>
    </dgm:pt>
    <dgm:pt modelId="{C6D65B45-7066-4233-A042-CE518E2BA8B3}" type="pres">
      <dgm:prSet presAssocID="{06FD7032-5114-40F6-8CEE-9B8C31CD0C81}" presName="dummyNode1" presStyleLbl="node1" presStyleIdx="0" presStyleCnt="4"/>
      <dgm:spPr/>
    </dgm:pt>
    <dgm:pt modelId="{3068CED8-4CDA-4C87-90CD-BD0F8BC88E77}" type="pres">
      <dgm:prSet presAssocID="{06FD7032-5114-40F6-8CEE-9B8C31CD0C81}" presName="childNode1" presStyleLbl="bgAcc1" presStyleIdx="0" presStyleCnt="4" custScaleY="127705">
        <dgm:presLayoutVars>
          <dgm:bulletEnabled val="1"/>
        </dgm:presLayoutVars>
      </dgm:prSet>
      <dgm:spPr/>
    </dgm:pt>
    <dgm:pt modelId="{426647D2-10F4-40CB-B8CF-F86EE5B5D6DC}" type="pres">
      <dgm:prSet presAssocID="{06FD7032-5114-40F6-8CEE-9B8C31CD0C81}" presName="childNode1tx" presStyleLbl="bgAcc1" presStyleIdx="0" presStyleCnt="4">
        <dgm:presLayoutVars>
          <dgm:bulletEnabled val="1"/>
        </dgm:presLayoutVars>
      </dgm:prSet>
      <dgm:spPr/>
    </dgm:pt>
    <dgm:pt modelId="{2D9FBEC8-41EE-4C64-B3E9-893206B9291B}" type="pres">
      <dgm:prSet presAssocID="{06FD7032-5114-40F6-8CEE-9B8C31CD0C81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F9E5521A-4A67-4C8B-9D31-2C94E333210C}" type="pres">
      <dgm:prSet presAssocID="{06FD7032-5114-40F6-8CEE-9B8C31CD0C81}" presName="connSite1" presStyleCnt="0"/>
      <dgm:spPr/>
    </dgm:pt>
    <dgm:pt modelId="{EB25ABA1-49D7-4083-BA09-F99009DEDB5C}" type="pres">
      <dgm:prSet presAssocID="{CA8F8AFD-869C-49E8-BD43-C10F3F046ED8}" presName="Name9" presStyleLbl="sibTrans2D1" presStyleIdx="0" presStyleCnt="3"/>
      <dgm:spPr/>
    </dgm:pt>
    <dgm:pt modelId="{8B803DF2-04CA-4E00-BB6C-A9F946762E90}" type="pres">
      <dgm:prSet presAssocID="{EF053AB1-8310-48D1-987E-8D4CA1AAA8FC}" presName="composite2" presStyleCnt="0"/>
      <dgm:spPr/>
    </dgm:pt>
    <dgm:pt modelId="{68CE5EB7-2CB5-427D-95D9-5B52F46F492E}" type="pres">
      <dgm:prSet presAssocID="{EF053AB1-8310-48D1-987E-8D4CA1AAA8FC}" presName="dummyNode2" presStyleLbl="node1" presStyleIdx="0" presStyleCnt="4"/>
      <dgm:spPr/>
    </dgm:pt>
    <dgm:pt modelId="{50110456-608E-44BD-ABD9-22BB24B02825}" type="pres">
      <dgm:prSet presAssocID="{EF053AB1-8310-48D1-987E-8D4CA1AAA8FC}" presName="childNode2" presStyleLbl="bgAcc1" presStyleIdx="1" presStyleCnt="4" custScaleY="132147">
        <dgm:presLayoutVars>
          <dgm:bulletEnabled val="1"/>
        </dgm:presLayoutVars>
      </dgm:prSet>
      <dgm:spPr/>
    </dgm:pt>
    <dgm:pt modelId="{D06E9EEC-A8E7-4D81-AE23-7D6C42D6AAD3}" type="pres">
      <dgm:prSet presAssocID="{EF053AB1-8310-48D1-987E-8D4CA1AAA8FC}" presName="childNode2tx" presStyleLbl="bgAcc1" presStyleIdx="1" presStyleCnt="4">
        <dgm:presLayoutVars>
          <dgm:bulletEnabled val="1"/>
        </dgm:presLayoutVars>
      </dgm:prSet>
      <dgm:spPr/>
    </dgm:pt>
    <dgm:pt modelId="{BE81AAFD-DFE0-43F9-B807-9F03A7C31151}" type="pres">
      <dgm:prSet presAssocID="{EF053AB1-8310-48D1-987E-8D4CA1AAA8FC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74F55404-121F-43BE-9E05-6984036CB9BA}" type="pres">
      <dgm:prSet presAssocID="{EF053AB1-8310-48D1-987E-8D4CA1AAA8FC}" presName="connSite2" presStyleCnt="0"/>
      <dgm:spPr/>
    </dgm:pt>
    <dgm:pt modelId="{AB777CF8-2471-41EB-849F-86A47E3B4DCE}" type="pres">
      <dgm:prSet presAssocID="{02FDB4FC-352F-4B62-A206-4E49A500DE2C}" presName="Name18" presStyleLbl="sibTrans2D1" presStyleIdx="1" presStyleCnt="3"/>
      <dgm:spPr/>
    </dgm:pt>
    <dgm:pt modelId="{EA9A1CB5-DC9B-459E-B204-C5D7571E5DC2}" type="pres">
      <dgm:prSet presAssocID="{9441D24A-6B46-4EB0-B684-688299658B1E}" presName="composite1" presStyleCnt="0"/>
      <dgm:spPr/>
    </dgm:pt>
    <dgm:pt modelId="{3922FEC9-1155-4B38-BECA-89721F52E75D}" type="pres">
      <dgm:prSet presAssocID="{9441D24A-6B46-4EB0-B684-688299658B1E}" presName="dummyNode1" presStyleLbl="node1" presStyleIdx="1" presStyleCnt="4"/>
      <dgm:spPr/>
    </dgm:pt>
    <dgm:pt modelId="{E966983A-E612-489E-9F99-CEE23C6AB65F}" type="pres">
      <dgm:prSet presAssocID="{9441D24A-6B46-4EB0-B684-688299658B1E}" presName="childNode1" presStyleLbl="bgAcc1" presStyleIdx="2" presStyleCnt="4" custScaleY="139549">
        <dgm:presLayoutVars>
          <dgm:bulletEnabled val="1"/>
        </dgm:presLayoutVars>
      </dgm:prSet>
      <dgm:spPr/>
    </dgm:pt>
    <dgm:pt modelId="{C7FF2401-7221-4D6B-84AA-850E710F88F2}" type="pres">
      <dgm:prSet presAssocID="{9441D24A-6B46-4EB0-B684-688299658B1E}" presName="childNode1tx" presStyleLbl="bgAcc1" presStyleIdx="2" presStyleCnt="4">
        <dgm:presLayoutVars>
          <dgm:bulletEnabled val="1"/>
        </dgm:presLayoutVars>
      </dgm:prSet>
      <dgm:spPr/>
    </dgm:pt>
    <dgm:pt modelId="{93431087-A632-4A61-B68C-B38196A6EF84}" type="pres">
      <dgm:prSet presAssocID="{9441D24A-6B46-4EB0-B684-688299658B1E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328C53CE-851B-42DC-835E-A94527050929}" type="pres">
      <dgm:prSet presAssocID="{9441D24A-6B46-4EB0-B684-688299658B1E}" presName="connSite1" presStyleCnt="0"/>
      <dgm:spPr/>
    </dgm:pt>
    <dgm:pt modelId="{5951ED23-BEE0-407F-96FF-971300E48C0B}" type="pres">
      <dgm:prSet presAssocID="{5507D3C9-2816-46A3-A00C-734B24C8688E}" presName="Name9" presStyleLbl="sibTrans2D1" presStyleIdx="2" presStyleCnt="3"/>
      <dgm:spPr/>
    </dgm:pt>
    <dgm:pt modelId="{D935E6FF-BA87-4C7F-959C-6D4F87234651}" type="pres">
      <dgm:prSet presAssocID="{58992F5A-8079-4F22-9EF6-AE6BCEF8D120}" presName="composite2" presStyleCnt="0"/>
      <dgm:spPr/>
    </dgm:pt>
    <dgm:pt modelId="{0CD4E444-3846-42E2-800E-DFF87E1BECAA}" type="pres">
      <dgm:prSet presAssocID="{58992F5A-8079-4F22-9EF6-AE6BCEF8D120}" presName="dummyNode2" presStyleLbl="node1" presStyleIdx="2" presStyleCnt="4"/>
      <dgm:spPr/>
    </dgm:pt>
    <dgm:pt modelId="{C4E92AAB-8CFD-47EA-8841-4FE007AB1B8E}" type="pres">
      <dgm:prSet presAssocID="{58992F5A-8079-4F22-9EF6-AE6BCEF8D120}" presName="childNode2" presStyleLbl="bgAcc1" presStyleIdx="3" presStyleCnt="4" custScaleY="138158">
        <dgm:presLayoutVars>
          <dgm:bulletEnabled val="1"/>
        </dgm:presLayoutVars>
      </dgm:prSet>
      <dgm:spPr/>
    </dgm:pt>
    <dgm:pt modelId="{3AC92606-742D-4B61-A733-F94BFCC01E39}" type="pres">
      <dgm:prSet presAssocID="{58992F5A-8079-4F22-9EF6-AE6BCEF8D120}" presName="childNode2tx" presStyleLbl="bgAcc1" presStyleIdx="3" presStyleCnt="4">
        <dgm:presLayoutVars>
          <dgm:bulletEnabled val="1"/>
        </dgm:presLayoutVars>
      </dgm:prSet>
      <dgm:spPr/>
    </dgm:pt>
    <dgm:pt modelId="{82B51E62-A75C-49CD-89FF-DD7B5A6B6DA1}" type="pres">
      <dgm:prSet presAssocID="{58992F5A-8079-4F22-9EF6-AE6BCEF8D120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3C7CB72A-57F3-4727-8879-8C19BD817A54}" type="pres">
      <dgm:prSet presAssocID="{58992F5A-8079-4F22-9EF6-AE6BCEF8D120}" presName="connSite2" presStyleCnt="0"/>
      <dgm:spPr/>
    </dgm:pt>
  </dgm:ptLst>
  <dgm:cxnLst>
    <dgm:cxn modelId="{90C2CA09-8FC1-4D52-BD4F-B4CE8FB000A3}" type="presOf" srcId="{AB326ED6-63CE-4AE0-9DF6-A82B7D4C513C}" destId="{C7FF2401-7221-4D6B-84AA-850E710F88F2}" srcOrd="1" destOrd="0" presId="urn:microsoft.com/office/officeart/2005/8/layout/hProcess4"/>
    <dgm:cxn modelId="{2745CF0C-62C8-4112-BD1C-D22B4B5D13C7}" type="presOf" srcId="{2E7BF4D5-22A7-4C75-ACFA-4596FA388AA1}" destId="{50110456-608E-44BD-ABD9-22BB24B02825}" srcOrd="0" destOrd="2" presId="urn:microsoft.com/office/officeart/2005/8/layout/hProcess4"/>
    <dgm:cxn modelId="{AD5C9D0E-D813-4697-8018-DDE771EDFEC7}" srcId="{8B9D9F34-2293-4648-BD20-EC7008B3274E}" destId="{06FD7032-5114-40F6-8CEE-9B8C31CD0C81}" srcOrd="0" destOrd="0" parTransId="{3BC0EC30-BB4F-42B6-AF3F-450BA6B9A447}" sibTransId="{CA8F8AFD-869C-49E8-BD43-C10F3F046ED8}"/>
    <dgm:cxn modelId="{CF64A11A-2920-46A4-8654-507125FF169B}" srcId="{06FD7032-5114-40F6-8CEE-9B8C31CD0C81}" destId="{EFE9D54D-5133-4A69-813D-EAF927BC4782}" srcOrd="1" destOrd="0" parTransId="{DB0D528F-53B9-4F85-88A2-4C810D821223}" sibTransId="{F71A9410-CF8E-418B-A452-F6AA77D4BB13}"/>
    <dgm:cxn modelId="{9F3ECC1C-6CF8-4DC2-A13C-801F3E70B103}" type="presOf" srcId="{CA8F8AFD-869C-49E8-BD43-C10F3F046ED8}" destId="{EB25ABA1-49D7-4083-BA09-F99009DEDB5C}" srcOrd="0" destOrd="0" presId="urn:microsoft.com/office/officeart/2005/8/layout/hProcess4"/>
    <dgm:cxn modelId="{71F52B1F-2C11-450D-BB09-095F355AF005}" type="presOf" srcId="{58992F5A-8079-4F22-9EF6-AE6BCEF8D120}" destId="{82B51E62-A75C-49CD-89FF-DD7B5A6B6DA1}" srcOrd="0" destOrd="0" presId="urn:microsoft.com/office/officeart/2005/8/layout/hProcess4"/>
    <dgm:cxn modelId="{403A8B24-B8F0-4CDC-8B25-2359AE9CCA7A}" type="presOf" srcId="{06FD7032-5114-40F6-8CEE-9B8C31CD0C81}" destId="{2D9FBEC8-41EE-4C64-B3E9-893206B9291B}" srcOrd="0" destOrd="0" presId="urn:microsoft.com/office/officeart/2005/8/layout/hProcess4"/>
    <dgm:cxn modelId="{49147B35-1F77-4CEA-9201-49026EED0523}" srcId="{06FD7032-5114-40F6-8CEE-9B8C31CD0C81}" destId="{EB411BC7-B4B2-4D9A-AE51-B827985ED2B1}" srcOrd="0" destOrd="0" parTransId="{830AFA88-A93C-48AE-866D-D30D90BDE240}" sibTransId="{2D9D8EFA-3836-44E4-96A6-1CFF50EA1A16}"/>
    <dgm:cxn modelId="{81391140-2A87-40C7-A057-9D67A1C91EAA}" type="presOf" srcId="{7F97542A-E533-45FA-B142-5D1CD2818B5B}" destId="{D06E9EEC-A8E7-4D81-AE23-7D6C42D6AAD3}" srcOrd="1" destOrd="1" presId="urn:microsoft.com/office/officeart/2005/8/layout/hProcess4"/>
    <dgm:cxn modelId="{471B1640-89CE-4602-89F6-4893CBBD9C10}" type="presOf" srcId="{2E7BF4D5-22A7-4C75-ACFA-4596FA388AA1}" destId="{D06E9EEC-A8E7-4D81-AE23-7D6C42D6AAD3}" srcOrd="1" destOrd="2" presId="urn:microsoft.com/office/officeart/2005/8/layout/hProcess4"/>
    <dgm:cxn modelId="{C0EF4941-1EC9-45D2-89A7-4AF073C0A12B}" type="presOf" srcId="{EB411BC7-B4B2-4D9A-AE51-B827985ED2B1}" destId="{3068CED8-4CDA-4C87-90CD-BD0F8BC88E77}" srcOrd="0" destOrd="0" presId="urn:microsoft.com/office/officeart/2005/8/layout/hProcess4"/>
    <dgm:cxn modelId="{822C486A-CD7D-43CA-AA55-948657A11BA2}" srcId="{EF053AB1-8310-48D1-987E-8D4CA1AAA8FC}" destId="{2E7BF4D5-22A7-4C75-ACFA-4596FA388AA1}" srcOrd="2" destOrd="0" parTransId="{BAECC4F4-4FD6-4CB1-85D9-DD9F848D41EE}" sibTransId="{1E5A8D7B-6C3C-467E-8F35-1856700D8E4B}"/>
    <dgm:cxn modelId="{B8A9416B-2B18-4A0A-BBD8-5B8FBA8BFBC3}" type="presOf" srcId="{B0395CAE-6EF8-4C74-A812-A15481B18B3F}" destId="{C7FF2401-7221-4D6B-84AA-850E710F88F2}" srcOrd="1" destOrd="1" presId="urn:microsoft.com/office/officeart/2005/8/layout/hProcess4"/>
    <dgm:cxn modelId="{EF84456B-59D3-45BE-B827-8EFE12E1FB6D}" srcId="{9441D24A-6B46-4EB0-B684-688299658B1E}" destId="{AB326ED6-63CE-4AE0-9DF6-A82B7D4C513C}" srcOrd="0" destOrd="0" parTransId="{813CC8BF-317C-46F2-AB40-789C15363A88}" sibTransId="{9A3C8AE4-76BF-4EB6-9AC7-37F6C5035B2A}"/>
    <dgm:cxn modelId="{79078095-4513-418A-A7E6-F9564CA445FC}" srcId="{EF053AB1-8310-48D1-987E-8D4CA1AAA8FC}" destId="{97C3B8E4-3563-4CC7-AB84-A4FC258C6313}" srcOrd="0" destOrd="0" parTransId="{A52DD109-5265-4AB1-B3F9-7901422B7EEF}" sibTransId="{6CE604BB-A96A-4C31-87EC-FDA2BDF39515}"/>
    <dgm:cxn modelId="{CD07F795-CFA2-4E17-83AA-845949178D6E}" type="presOf" srcId="{9441D24A-6B46-4EB0-B684-688299658B1E}" destId="{93431087-A632-4A61-B68C-B38196A6EF84}" srcOrd="0" destOrd="0" presId="urn:microsoft.com/office/officeart/2005/8/layout/hProcess4"/>
    <dgm:cxn modelId="{80B493B1-C6D1-4664-B9BC-4BD0B0272DB1}" type="presOf" srcId="{97C3B8E4-3563-4CC7-AB84-A4FC258C6313}" destId="{50110456-608E-44BD-ABD9-22BB24B02825}" srcOrd="0" destOrd="0" presId="urn:microsoft.com/office/officeart/2005/8/layout/hProcess4"/>
    <dgm:cxn modelId="{6B9742B6-A100-413C-932B-D08EC9859DA3}" type="presOf" srcId="{EB411BC7-B4B2-4D9A-AE51-B827985ED2B1}" destId="{426647D2-10F4-40CB-B8CF-F86EE5B5D6DC}" srcOrd="1" destOrd="0" presId="urn:microsoft.com/office/officeart/2005/8/layout/hProcess4"/>
    <dgm:cxn modelId="{880FEABC-183E-4927-9606-FBE74B5F072B}" type="presOf" srcId="{97C3B8E4-3563-4CC7-AB84-A4FC258C6313}" destId="{D06E9EEC-A8E7-4D81-AE23-7D6C42D6AAD3}" srcOrd="1" destOrd="0" presId="urn:microsoft.com/office/officeart/2005/8/layout/hProcess4"/>
    <dgm:cxn modelId="{1E8526BE-12A7-4E51-8396-41B52AC0B713}" type="presOf" srcId="{B0395CAE-6EF8-4C74-A812-A15481B18B3F}" destId="{E966983A-E612-489E-9F99-CEE23C6AB65F}" srcOrd="0" destOrd="1" presId="urn:microsoft.com/office/officeart/2005/8/layout/hProcess4"/>
    <dgm:cxn modelId="{DBCDD3BE-7382-4FB4-A92B-7BFA4AC6F3D3}" srcId="{8B9D9F34-2293-4648-BD20-EC7008B3274E}" destId="{58992F5A-8079-4F22-9EF6-AE6BCEF8D120}" srcOrd="3" destOrd="0" parTransId="{5A8CC33B-D4D1-46CB-ABC3-883FD63823AC}" sibTransId="{0AB92E54-FB8F-4083-A2D9-5C75C6A35F65}"/>
    <dgm:cxn modelId="{977BF7BE-14DF-4D41-94C4-9B6C4278403C}" type="presOf" srcId="{02FDB4FC-352F-4B62-A206-4E49A500DE2C}" destId="{AB777CF8-2471-41EB-849F-86A47E3B4DCE}" srcOrd="0" destOrd="0" presId="urn:microsoft.com/office/officeart/2005/8/layout/hProcess4"/>
    <dgm:cxn modelId="{9DEF9AC6-5F01-4442-8FB0-84CBA12BAD93}" srcId="{8B9D9F34-2293-4648-BD20-EC7008B3274E}" destId="{9441D24A-6B46-4EB0-B684-688299658B1E}" srcOrd="2" destOrd="0" parTransId="{1546C70C-EA2A-4CF9-894C-345DE1583A11}" sibTransId="{5507D3C9-2816-46A3-A00C-734B24C8688E}"/>
    <dgm:cxn modelId="{03224DC7-5AD8-4CB6-B948-0DA072FBCCC7}" type="presOf" srcId="{EFE9D54D-5133-4A69-813D-EAF927BC4782}" destId="{426647D2-10F4-40CB-B8CF-F86EE5B5D6DC}" srcOrd="1" destOrd="1" presId="urn:microsoft.com/office/officeart/2005/8/layout/hProcess4"/>
    <dgm:cxn modelId="{A43B13CB-3A77-4834-AD29-CF9A507CEAB7}" type="presOf" srcId="{AB326ED6-63CE-4AE0-9DF6-A82B7D4C513C}" destId="{E966983A-E612-489E-9F99-CEE23C6AB65F}" srcOrd="0" destOrd="0" presId="urn:microsoft.com/office/officeart/2005/8/layout/hProcess4"/>
    <dgm:cxn modelId="{0F2049CD-B0C5-4DEE-8A56-993C8AC5313C}" type="presOf" srcId="{7F97542A-E533-45FA-B142-5D1CD2818B5B}" destId="{50110456-608E-44BD-ABD9-22BB24B02825}" srcOrd="0" destOrd="1" presId="urn:microsoft.com/office/officeart/2005/8/layout/hProcess4"/>
    <dgm:cxn modelId="{8BA2F3D0-D276-485D-9FE0-CFFC395B624B}" srcId="{8B9D9F34-2293-4648-BD20-EC7008B3274E}" destId="{EF053AB1-8310-48D1-987E-8D4CA1AAA8FC}" srcOrd="1" destOrd="0" parTransId="{786D14DE-BD8D-47AC-A69D-6FF6A1E5E98D}" sibTransId="{02FDB4FC-352F-4B62-A206-4E49A500DE2C}"/>
    <dgm:cxn modelId="{41ECA0DA-445D-4F6A-99A3-50F934712B18}" type="presOf" srcId="{EFE9D54D-5133-4A69-813D-EAF927BC4782}" destId="{3068CED8-4CDA-4C87-90CD-BD0F8BC88E77}" srcOrd="0" destOrd="1" presId="urn:microsoft.com/office/officeart/2005/8/layout/hProcess4"/>
    <dgm:cxn modelId="{825E86E9-A5DC-4CD3-8BE0-5C595E76C5FE}" type="presOf" srcId="{EF053AB1-8310-48D1-987E-8D4CA1AAA8FC}" destId="{BE81AAFD-DFE0-43F9-B807-9F03A7C31151}" srcOrd="0" destOrd="0" presId="urn:microsoft.com/office/officeart/2005/8/layout/hProcess4"/>
    <dgm:cxn modelId="{D3616AEC-E194-47AD-B763-65C731043575}" srcId="{EF053AB1-8310-48D1-987E-8D4CA1AAA8FC}" destId="{7F97542A-E533-45FA-B142-5D1CD2818B5B}" srcOrd="1" destOrd="0" parTransId="{BFEAAC57-DBAF-4A93-B304-1F3AF808D349}" sibTransId="{6677D348-A248-448B-B9A6-C1B47072DB5B}"/>
    <dgm:cxn modelId="{7E9643F2-C5FA-472F-A8F3-D60D9DBFFBB3}" type="presOf" srcId="{5507D3C9-2816-46A3-A00C-734B24C8688E}" destId="{5951ED23-BEE0-407F-96FF-971300E48C0B}" srcOrd="0" destOrd="0" presId="urn:microsoft.com/office/officeart/2005/8/layout/hProcess4"/>
    <dgm:cxn modelId="{DFB91AF4-EC22-4977-963F-FB68E6DB9AB3}" srcId="{9441D24A-6B46-4EB0-B684-688299658B1E}" destId="{B0395CAE-6EF8-4C74-A812-A15481B18B3F}" srcOrd="1" destOrd="0" parTransId="{133B2ED4-3008-4263-AA01-B2F5479CA4C2}" sibTransId="{A64BA7A1-DCB3-43A3-93C3-5B13AA3B58F6}"/>
    <dgm:cxn modelId="{C7F66DFE-C491-41D7-BA04-46DB86F8B104}" type="presOf" srcId="{8B9D9F34-2293-4648-BD20-EC7008B3274E}" destId="{EAA0634D-7378-403C-8014-52FCB682E6BB}" srcOrd="0" destOrd="0" presId="urn:microsoft.com/office/officeart/2005/8/layout/hProcess4"/>
    <dgm:cxn modelId="{9701C002-9E0B-46FD-9447-B14C3C9A28CC}" type="presParOf" srcId="{EAA0634D-7378-403C-8014-52FCB682E6BB}" destId="{F5A1EF57-04C4-4D1C-806A-28A49892B09C}" srcOrd="0" destOrd="0" presId="urn:microsoft.com/office/officeart/2005/8/layout/hProcess4"/>
    <dgm:cxn modelId="{0948D01A-5C6B-47CF-B5AC-0A12CD2882F0}" type="presParOf" srcId="{EAA0634D-7378-403C-8014-52FCB682E6BB}" destId="{B92FBDF7-82EE-4A8B-A0D8-C35B6C6B23C1}" srcOrd="1" destOrd="0" presId="urn:microsoft.com/office/officeart/2005/8/layout/hProcess4"/>
    <dgm:cxn modelId="{8AF1FD45-D2CD-4C58-8B52-0CC1E9AB62AB}" type="presParOf" srcId="{EAA0634D-7378-403C-8014-52FCB682E6BB}" destId="{AE61F1BB-A7FE-4399-AD23-8810156D4B12}" srcOrd="2" destOrd="0" presId="urn:microsoft.com/office/officeart/2005/8/layout/hProcess4"/>
    <dgm:cxn modelId="{819C624D-D6F7-4345-AF72-F111013B9BD5}" type="presParOf" srcId="{AE61F1BB-A7FE-4399-AD23-8810156D4B12}" destId="{F6B611CE-B23C-4250-8EE3-5A00183CA62F}" srcOrd="0" destOrd="0" presId="urn:microsoft.com/office/officeart/2005/8/layout/hProcess4"/>
    <dgm:cxn modelId="{A3BDE68E-AC87-4C2D-A85A-0B1AB5022007}" type="presParOf" srcId="{F6B611CE-B23C-4250-8EE3-5A00183CA62F}" destId="{C6D65B45-7066-4233-A042-CE518E2BA8B3}" srcOrd="0" destOrd="0" presId="urn:microsoft.com/office/officeart/2005/8/layout/hProcess4"/>
    <dgm:cxn modelId="{1A05462E-03A9-42EC-AA88-965AD9B68971}" type="presParOf" srcId="{F6B611CE-B23C-4250-8EE3-5A00183CA62F}" destId="{3068CED8-4CDA-4C87-90CD-BD0F8BC88E77}" srcOrd="1" destOrd="0" presId="urn:microsoft.com/office/officeart/2005/8/layout/hProcess4"/>
    <dgm:cxn modelId="{162CA2D0-9358-4277-ABA1-959C669ED46E}" type="presParOf" srcId="{F6B611CE-B23C-4250-8EE3-5A00183CA62F}" destId="{426647D2-10F4-40CB-B8CF-F86EE5B5D6DC}" srcOrd="2" destOrd="0" presId="urn:microsoft.com/office/officeart/2005/8/layout/hProcess4"/>
    <dgm:cxn modelId="{78803750-26D4-451B-9547-CC8703D0D4EE}" type="presParOf" srcId="{F6B611CE-B23C-4250-8EE3-5A00183CA62F}" destId="{2D9FBEC8-41EE-4C64-B3E9-893206B9291B}" srcOrd="3" destOrd="0" presId="urn:microsoft.com/office/officeart/2005/8/layout/hProcess4"/>
    <dgm:cxn modelId="{7E0BECBD-0CB8-42C9-9D12-42AB62BB9F67}" type="presParOf" srcId="{F6B611CE-B23C-4250-8EE3-5A00183CA62F}" destId="{F9E5521A-4A67-4C8B-9D31-2C94E333210C}" srcOrd="4" destOrd="0" presId="urn:microsoft.com/office/officeart/2005/8/layout/hProcess4"/>
    <dgm:cxn modelId="{1F62B3BA-97B8-4FB0-9BA7-14543139E40D}" type="presParOf" srcId="{AE61F1BB-A7FE-4399-AD23-8810156D4B12}" destId="{EB25ABA1-49D7-4083-BA09-F99009DEDB5C}" srcOrd="1" destOrd="0" presId="urn:microsoft.com/office/officeart/2005/8/layout/hProcess4"/>
    <dgm:cxn modelId="{803A691D-6927-4EC7-9188-2E492BCD7EC9}" type="presParOf" srcId="{AE61F1BB-A7FE-4399-AD23-8810156D4B12}" destId="{8B803DF2-04CA-4E00-BB6C-A9F946762E90}" srcOrd="2" destOrd="0" presId="urn:microsoft.com/office/officeart/2005/8/layout/hProcess4"/>
    <dgm:cxn modelId="{F17CF560-09F7-48B6-9FB4-66F2B88E79EC}" type="presParOf" srcId="{8B803DF2-04CA-4E00-BB6C-A9F946762E90}" destId="{68CE5EB7-2CB5-427D-95D9-5B52F46F492E}" srcOrd="0" destOrd="0" presId="urn:microsoft.com/office/officeart/2005/8/layout/hProcess4"/>
    <dgm:cxn modelId="{1BA1A588-1B81-43D1-B983-BAD6FA1264FB}" type="presParOf" srcId="{8B803DF2-04CA-4E00-BB6C-A9F946762E90}" destId="{50110456-608E-44BD-ABD9-22BB24B02825}" srcOrd="1" destOrd="0" presId="urn:microsoft.com/office/officeart/2005/8/layout/hProcess4"/>
    <dgm:cxn modelId="{F5A52151-E00E-4712-8DCE-9DFA4FAED9F8}" type="presParOf" srcId="{8B803DF2-04CA-4E00-BB6C-A9F946762E90}" destId="{D06E9EEC-A8E7-4D81-AE23-7D6C42D6AAD3}" srcOrd="2" destOrd="0" presId="urn:microsoft.com/office/officeart/2005/8/layout/hProcess4"/>
    <dgm:cxn modelId="{D2A4EF87-6D90-4C95-9489-52A488394BEE}" type="presParOf" srcId="{8B803DF2-04CA-4E00-BB6C-A9F946762E90}" destId="{BE81AAFD-DFE0-43F9-B807-9F03A7C31151}" srcOrd="3" destOrd="0" presId="urn:microsoft.com/office/officeart/2005/8/layout/hProcess4"/>
    <dgm:cxn modelId="{4E253022-B22D-4FC6-8A00-BC622E6E6DCE}" type="presParOf" srcId="{8B803DF2-04CA-4E00-BB6C-A9F946762E90}" destId="{74F55404-121F-43BE-9E05-6984036CB9BA}" srcOrd="4" destOrd="0" presId="urn:microsoft.com/office/officeart/2005/8/layout/hProcess4"/>
    <dgm:cxn modelId="{55F76802-57A5-42BA-B45D-747EC143AF8B}" type="presParOf" srcId="{AE61F1BB-A7FE-4399-AD23-8810156D4B12}" destId="{AB777CF8-2471-41EB-849F-86A47E3B4DCE}" srcOrd="3" destOrd="0" presId="urn:microsoft.com/office/officeart/2005/8/layout/hProcess4"/>
    <dgm:cxn modelId="{F1FC68E7-B5BA-4179-86F5-CF70E4B1E893}" type="presParOf" srcId="{AE61F1BB-A7FE-4399-AD23-8810156D4B12}" destId="{EA9A1CB5-DC9B-459E-B204-C5D7571E5DC2}" srcOrd="4" destOrd="0" presId="urn:microsoft.com/office/officeart/2005/8/layout/hProcess4"/>
    <dgm:cxn modelId="{B5B4716D-5BE7-4E14-A07E-C294E3797343}" type="presParOf" srcId="{EA9A1CB5-DC9B-459E-B204-C5D7571E5DC2}" destId="{3922FEC9-1155-4B38-BECA-89721F52E75D}" srcOrd="0" destOrd="0" presId="urn:microsoft.com/office/officeart/2005/8/layout/hProcess4"/>
    <dgm:cxn modelId="{A909DD2A-4061-4624-8880-0DCC5AC7AF9E}" type="presParOf" srcId="{EA9A1CB5-DC9B-459E-B204-C5D7571E5DC2}" destId="{E966983A-E612-489E-9F99-CEE23C6AB65F}" srcOrd="1" destOrd="0" presId="urn:microsoft.com/office/officeart/2005/8/layout/hProcess4"/>
    <dgm:cxn modelId="{5DFCC65F-B101-4278-9096-39BFCF104CA8}" type="presParOf" srcId="{EA9A1CB5-DC9B-459E-B204-C5D7571E5DC2}" destId="{C7FF2401-7221-4D6B-84AA-850E710F88F2}" srcOrd="2" destOrd="0" presId="urn:microsoft.com/office/officeart/2005/8/layout/hProcess4"/>
    <dgm:cxn modelId="{8466ABDA-C1F7-4E3B-9D07-7BB10DC10E72}" type="presParOf" srcId="{EA9A1CB5-DC9B-459E-B204-C5D7571E5DC2}" destId="{93431087-A632-4A61-B68C-B38196A6EF84}" srcOrd="3" destOrd="0" presId="urn:microsoft.com/office/officeart/2005/8/layout/hProcess4"/>
    <dgm:cxn modelId="{A7025321-4672-4613-999F-C45DFC5424F9}" type="presParOf" srcId="{EA9A1CB5-DC9B-459E-B204-C5D7571E5DC2}" destId="{328C53CE-851B-42DC-835E-A94527050929}" srcOrd="4" destOrd="0" presId="urn:microsoft.com/office/officeart/2005/8/layout/hProcess4"/>
    <dgm:cxn modelId="{A3B08C95-707D-4B86-A03B-EDB90AC45929}" type="presParOf" srcId="{AE61F1BB-A7FE-4399-AD23-8810156D4B12}" destId="{5951ED23-BEE0-407F-96FF-971300E48C0B}" srcOrd="5" destOrd="0" presId="urn:microsoft.com/office/officeart/2005/8/layout/hProcess4"/>
    <dgm:cxn modelId="{9469C526-A116-4843-86F4-45419FBE72F8}" type="presParOf" srcId="{AE61F1BB-A7FE-4399-AD23-8810156D4B12}" destId="{D935E6FF-BA87-4C7F-959C-6D4F87234651}" srcOrd="6" destOrd="0" presId="urn:microsoft.com/office/officeart/2005/8/layout/hProcess4"/>
    <dgm:cxn modelId="{3C2C7F4A-8101-4803-8793-75CCFA1F6BC8}" type="presParOf" srcId="{D935E6FF-BA87-4C7F-959C-6D4F87234651}" destId="{0CD4E444-3846-42E2-800E-DFF87E1BECAA}" srcOrd="0" destOrd="0" presId="urn:microsoft.com/office/officeart/2005/8/layout/hProcess4"/>
    <dgm:cxn modelId="{9CDFE1F6-C518-4947-97B7-A8D65C85FDFC}" type="presParOf" srcId="{D935E6FF-BA87-4C7F-959C-6D4F87234651}" destId="{C4E92AAB-8CFD-47EA-8841-4FE007AB1B8E}" srcOrd="1" destOrd="0" presId="urn:microsoft.com/office/officeart/2005/8/layout/hProcess4"/>
    <dgm:cxn modelId="{5B35AC43-F39D-407E-A71E-E8962D8E694B}" type="presParOf" srcId="{D935E6FF-BA87-4C7F-959C-6D4F87234651}" destId="{3AC92606-742D-4B61-A733-F94BFCC01E39}" srcOrd="2" destOrd="0" presId="urn:microsoft.com/office/officeart/2005/8/layout/hProcess4"/>
    <dgm:cxn modelId="{BBC349F7-57AC-4F2D-8EC3-3AEBC573F8E7}" type="presParOf" srcId="{D935E6FF-BA87-4C7F-959C-6D4F87234651}" destId="{82B51E62-A75C-49CD-89FF-DD7B5A6B6DA1}" srcOrd="3" destOrd="0" presId="urn:microsoft.com/office/officeart/2005/8/layout/hProcess4"/>
    <dgm:cxn modelId="{636C3A89-CFFB-4324-A537-60F33BE5E5CD}" type="presParOf" srcId="{D935E6FF-BA87-4C7F-959C-6D4F87234651}" destId="{3C7CB72A-57F3-4727-8879-8C19BD817A5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3FBA1E-D2E1-4360-BE91-3B40BE3D94EB}">
      <dsp:nvSpPr>
        <dsp:cNvPr id="0" name=""/>
        <dsp:cNvSpPr/>
      </dsp:nvSpPr>
      <dsp:spPr>
        <a:xfrm>
          <a:off x="1250668" y="789488"/>
          <a:ext cx="4013765" cy="4013765"/>
        </a:xfrm>
        <a:prstGeom prst="blockArc">
          <a:avLst>
            <a:gd name="adj1" fmla="val 9000240"/>
            <a:gd name="adj2" fmla="val 16539780"/>
            <a:gd name="adj3" fmla="val 4641"/>
          </a:avLst>
        </a:prstGeom>
        <a:solidFill>
          <a:srgbClr val="00586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307C2D-78D9-4F69-A8F5-0B066E28CBB3}">
      <dsp:nvSpPr>
        <dsp:cNvPr id="0" name=""/>
        <dsp:cNvSpPr/>
      </dsp:nvSpPr>
      <dsp:spPr>
        <a:xfrm>
          <a:off x="1392231" y="1091467"/>
          <a:ext cx="4013765" cy="4013765"/>
        </a:xfrm>
        <a:prstGeom prst="blockArc">
          <a:avLst>
            <a:gd name="adj1" fmla="val 1205317"/>
            <a:gd name="adj2" fmla="val 9612798"/>
            <a:gd name="adj3" fmla="val 4641"/>
          </a:avLst>
        </a:prstGeom>
        <a:solidFill>
          <a:srgbClr val="00586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56CE7D-EE4D-4034-AD35-A2DDE5AABAE2}">
      <dsp:nvSpPr>
        <dsp:cNvPr id="0" name=""/>
        <dsp:cNvSpPr/>
      </dsp:nvSpPr>
      <dsp:spPr>
        <a:xfrm>
          <a:off x="1525381" y="797371"/>
          <a:ext cx="4013765" cy="4013765"/>
        </a:xfrm>
        <a:prstGeom prst="blockArc">
          <a:avLst>
            <a:gd name="adj1" fmla="val 16027723"/>
            <a:gd name="adj2" fmla="val 1805036"/>
            <a:gd name="adj3" fmla="val 4641"/>
          </a:avLst>
        </a:prstGeom>
        <a:solidFill>
          <a:srgbClr val="00586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BF8F96-578E-494A-B01B-414FC74733E0}">
      <dsp:nvSpPr>
        <dsp:cNvPr id="0" name=""/>
        <dsp:cNvSpPr/>
      </dsp:nvSpPr>
      <dsp:spPr>
        <a:xfrm>
          <a:off x="2459217" y="1909829"/>
          <a:ext cx="1973774" cy="1924158"/>
        </a:xfrm>
        <a:prstGeom prst="ellipse">
          <a:avLst/>
        </a:prstGeom>
        <a:gradFill rotWithShape="0">
          <a:gsLst>
            <a:gs pos="0">
              <a:srgbClr val="4472C4">
                <a:lumMod val="40000"/>
                <a:lumOff val="60000"/>
              </a:srgbClr>
            </a:gs>
            <a:gs pos="50000">
              <a:srgbClr val="4472C4">
                <a:lumMod val="40000"/>
                <a:lumOff val="60000"/>
              </a:srgbClr>
            </a:gs>
            <a:gs pos="100000">
              <a:srgbClr val="4472C4">
                <a:lumMod val="40000"/>
                <a:lumOff val="60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Rada Miejska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Nadzór nad realizacją strategii, przegląd i ocena stopnia realizacji celów strategicznych</a:t>
          </a:r>
        </a:p>
      </dsp:txBody>
      <dsp:txXfrm>
        <a:off x="2748270" y="2191615"/>
        <a:ext cx="1395668" cy="1360586"/>
      </dsp:txXfrm>
    </dsp:sp>
    <dsp:sp modelId="{95806FF6-50B2-4423-8BFB-46736FABD52E}">
      <dsp:nvSpPr>
        <dsp:cNvPr id="0" name=""/>
        <dsp:cNvSpPr/>
      </dsp:nvSpPr>
      <dsp:spPr>
        <a:xfrm>
          <a:off x="2258019" y="-147262"/>
          <a:ext cx="2385957" cy="1985597"/>
        </a:xfrm>
        <a:prstGeom prst="ellipse">
          <a:avLst/>
        </a:prstGeom>
        <a:solidFill>
          <a:srgbClr val="3BB5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Burmistrz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0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Odpowiedzialność za osiągnięcie celów strategicznych </a:t>
          </a:r>
          <a:br>
            <a:rPr lang="pl-PL" sz="1500" b="0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pl-PL" sz="1500" b="0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  podejmowanie działań zmierzających do ich realizacji</a:t>
          </a:r>
        </a:p>
      </dsp:txBody>
      <dsp:txXfrm>
        <a:off x="2607434" y="143522"/>
        <a:ext cx="1687127" cy="1404029"/>
      </dsp:txXfrm>
    </dsp:sp>
    <dsp:sp modelId="{60393FD4-83C3-40B5-AF69-FB682E95BABB}">
      <dsp:nvSpPr>
        <dsp:cNvPr id="0" name=""/>
        <dsp:cNvSpPr/>
      </dsp:nvSpPr>
      <dsp:spPr>
        <a:xfrm>
          <a:off x="4088944" y="2464011"/>
          <a:ext cx="2313151" cy="2586195"/>
        </a:xfrm>
        <a:prstGeom prst="ellipse">
          <a:avLst/>
        </a:prstGeom>
        <a:solidFill>
          <a:srgbClr val="3BB5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Urząd Miejski </a:t>
          </a:r>
          <a:b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  jednostki organizacyjne gminy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pl-PL" sz="1500" b="0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Odpowiedzialność za osiągnięcie celów operacyjnych oraz realizację strategii </a:t>
          </a:r>
          <a:br>
            <a:rPr lang="pl-PL" sz="1500" b="0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pl-PL" sz="1500" b="0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 programów branżowych</a:t>
          </a:r>
        </a:p>
      </dsp:txBody>
      <dsp:txXfrm>
        <a:off x="4427697" y="2842750"/>
        <a:ext cx="1635645" cy="1828717"/>
      </dsp:txXfrm>
    </dsp:sp>
    <dsp:sp modelId="{8A4A9C7C-3672-4D7F-A6BE-2A7DE08FE1D2}">
      <dsp:nvSpPr>
        <dsp:cNvPr id="0" name=""/>
        <dsp:cNvSpPr/>
      </dsp:nvSpPr>
      <dsp:spPr>
        <a:xfrm>
          <a:off x="541684" y="2800975"/>
          <a:ext cx="2036079" cy="1950956"/>
        </a:xfrm>
        <a:prstGeom prst="ellipse">
          <a:avLst/>
        </a:prstGeom>
        <a:solidFill>
          <a:srgbClr val="3BB5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Interesariusze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Współpraca</a:t>
          </a:r>
          <a:r>
            <a:rPr lang="pl-PL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</a:p>
      </dsp:txBody>
      <dsp:txXfrm>
        <a:off x="839861" y="3086686"/>
        <a:ext cx="1439725" cy="1379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8CED8-4CDA-4C87-90CD-BD0F8BC88E77}">
      <dsp:nvSpPr>
        <dsp:cNvPr id="0" name=""/>
        <dsp:cNvSpPr/>
      </dsp:nvSpPr>
      <dsp:spPr>
        <a:xfrm>
          <a:off x="5013" y="1224962"/>
          <a:ext cx="2094805" cy="2206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Wypełnia formularz projektu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Przedkłada Zespołowi ds. Strategii</a:t>
          </a:r>
        </a:p>
      </dsp:txBody>
      <dsp:txXfrm>
        <a:off x="55790" y="1275739"/>
        <a:ext cx="1993251" cy="1632090"/>
      </dsp:txXfrm>
    </dsp:sp>
    <dsp:sp modelId="{EB25ABA1-49D7-4083-BA09-F99009DEDB5C}">
      <dsp:nvSpPr>
        <dsp:cNvPr id="0" name=""/>
        <dsp:cNvSpPr/>
      </dsp:nvSpPr>
      <dsp:spPr>
        <a:xfrm>
          <a:off x="1166757" y="1820060"/>
          <a:ext cx="2392735" cy="2392735"/>
        </a:xfrm>
        <a:prstGeom prst="leftCircularArrow">
          <a:avLst>
            <a:gd name="adj1" fmla="val 3497"/>
            <a:gd name="adj2" fmla="val 433860"/>
            <a:gd name="adj3" fmla="val 2209861"/>
            <a:gd name="adj4" fmla="val 9024979"/>
            <a:gd name="adj5" fmla="val 408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FBEC8-41EE-4C64-B3E9-893206B9291B}">
      <dsp:nvSpPr>
        <dsp:cNvPr id="0" name=""/>
        <dsp:cNvSpPr/>
      </dsp:nvSpPr>
      <dsp:spPr>
        <a:xfrm>
          <a:off x="470525" y="2821841"/>
          <a:ext cx="1862048" cy="740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Inicjator projektu</a:t>
          </a:r>
        </a:p>
      </dsp:txBody>
      <dsp:txXfrm>
        <a:off x="492213" y="2843529"/>
        <a:ext cx="1818672" cy="697099"/>
      </dsp:txXfrm>
    </dsp:sp>
    <dsp:sp modelId="{50110456-608E-44BD-ABD9-22BB24B02825}">
      <dsp:nvSpPr>
        <dsp:cNvPr id="0" name=""/>
        <dsp:cNvSpPr/>
      </dsp:nvSpPr>
      <dsp:spPr>
        <a:xfrm>
          <a:off x="2731017" y="1182895"/>
          <a:ext cx="2094805" cy="228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Ocenia projekt </a:t>
          </a:r>
          <a:br>
            <a:rPr lang="pl-PL" sz="1500" kern="1200" dirty="0"/>
          </a:br>
          <a:r>
            <a:rPr lang="pl-PL" sz="1500" kern="1200" dirty="0"/>
            <a:t>w kontekście wdrażania Strategii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Rekomenduje rozstrzygnięcie Burmistrzowi</a:t>
          </a:r>
        </a:p>
      </dsp:txBody>
      <dsp:txXfrm>
        <a:off x="2783560" y="1724696"/>
        <a:ext cx="1989719" cy="1688860"/>
      </dsp:txXfrm>
    </dsp:sp>
    <dsp:sp modelId="{AB777CF8-2471-41EB-849F-86A47E3B4DCE}">
      <dsp:nvSpPr>
        <dsp:cNvPr id="0" name=""/>
        <dsp:cNvSpPr/>
      </dsp:nvSpPr>
      <dsp:spPr>
        <a:xfrm>
          <a:off x="3875356" y="372056"/>
          <a:ext cx="2660405" cy="2660405"/>
        </a:xfrm>
        <a:prstGeom prst="circularArrow">
          <a:avLst>
            <a:gd name="adj1" fmla="val 3145"/>
            <a:gd name="adj2" fmla="val 386964"/>
            <a:gd name="adj3" fmla="val 19436797"/>
            <a:gd name="adj4" fmla="val 12574782"/>
            <a:gd name="adj5" fmla="val 36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1AAFD-DFE0-43F9-B807-9F03A7C31151}">
      <dsp:nvSpPr>
        <dsp:cNvPr id="0" name=""/>
        <dsp:cNvSpPr/>
      </dsp:nvSpPr>
      <dsp:spPr>
        <a:xfrm>
          <a:off x="3196529" y="1090372"/>
          <a:ext cx="1862048" cy="740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Zespół ds. Strategii</a:t>
          </a:r>
        </a:p>
      </dsp:txBody>
      <dsp:txXfrm>
        <a:off x="3218217" y="1112060"/>
        <a:ext cx="1818672" cy="697099"/>
      </dsp:txXfrm>
    </dsp:sp>
    <dsp:sp modelId="{E966983A-E612-489E-9F99-CEE23C6AB65F}">
      <dsp:nvSpPr>
        <dsp:cNvPr id="0" name=""/>
        <dsp:cNvSpPr/>
      </dsp:nvSpPr>
      <dsp:spPr>
        <a:xfrm>
          <a:off x="5457021" y="1123374"/>
          <a:ext cx="2094805" cy="2411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Ponownie weryfikuje projekt w kontekście strategii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W razie akceptacji </a:t>
          </a:r>
          <a:br>
            <a:rPr lang="pl-PL" sz="1400" kern="1200" dirty="0"/>
          </a:br>
          <a:r>
            <a:rPr lang="pl-PL" sz="1400" kern="1200" dirty="0"/>
            <a:t>i potrzeby zapisania </a:t>
          </a:r>
          <a:br>
            <a:rPr lang="pl-PL" sz="1400" kern="1200" dirty="0"/>
          </a:br>
          <a:r>
            <a:rPr lang="pl-PL" sz="1400" kern="1200" dirty="0"/>
            <a:t>w budżecie / WPF – przedkłada Radzie Miejskiej</a:t>
          </a:r>
        </a:p>
      </dsp:txBody>
      <dsp:txXfrm>
        <a:off x="5512507" y="1178860"/>
        <a:ext cx="1983833" cy="1783459"/>
      </dsp:txXfrm>
    </dsp:sp>
    <dsp:sp modelId="{5951ED23-BEE0-407F-96FF-971300E48C0B}">
      <dsp:nvSpPr>
        <dsp:cNvPr id="0" name=""/>
        <dsp:cNvSpPr/>
      </dsp:nvSpPr>
      <dsp:spPr>
        <a:xfrm>
          <a:off x="6618663" y="1820611"/>
          <a:ext cx="2392735" cy="2392735"/>
        </a:xfrm>
        <a:prstGeom prst="leftCircularArrow">
          <a:avLst>
            <a:gd name="adj1" fmla="val 3497"/>
            <a:gd name="adj2" fmla="val 433860"/>
            <a:gd name="adj3" fmla="val 2209218"/>
            <a:gd name="adj4" fmla="val 9024336"/>
            <a:gd name="adj5" fmla="val 408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31087-A632-4A61-B68C-B38196A6EF84}">
      <dsp:nvSpPr>
        <dsp:cNvPr id="0" name=""/>
        <dsp:cNvSpPr/>
      </dsp:nvSpPr>
      <dsp:spPr>
        <a:xfrm>
          <a:off x="5922533" y="2822572"/>
          <a:ext cx="1862048" cy="740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Burmistrz</a:t>
          </a:r>
        </a:p>
      </dsp:txBody>
      <dsp:txXfrm>
        <a:off x="5944221" y="2844260"/>
        <a:ext cx="1818672" cy="697099"/>
      </dsp:txXfrm>
    </dsp:sp>
    <dsp:sp modelId="{C4E92AAB-8CFD-47EA-8841-4FE007AB1B8E}">
      <dsp:nvSpPr>
        <dsp:cNvPr id="0" name=""/>
        <dsp:cNvSpPr/>
      </dsp:nvSpPr>
      <dsp:spPr>
        <a:xfrm>
          <a:off x="8183025" y="1130596"/>
          <a:ext cx="2094805" cy="23870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51E62-A75C-49CD-89FF-DD7B5A6B6DA1}">
      <dsp:nvSpPr>
        <dsp:cNvPr id="0" name=""/>
        <dsp:cNvSpPr/>
      </dsp:nvSpPr>
      <dsp:spPr>
        <a:xfrm>
          <a:off x="8648537" y="1090001"/>
          <a:ext cx="1862048" cy="740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200" kern="1200"/>
        </a:p>
      </dsp:txBody>
      <dsp:txXfrm>
        <a:off x="8670225" y="1111689"/>
        <a:ext cx="1818672" cy="697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208C2B-04E7-7384-671C-00BFBDB4C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5CEDC44-D5D9-4044-B002-09084F0CD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878F14-53A9-1254-7942-14FAD95B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5A56-BF89-44B6-B21C-D430C2AAF164}" type="datetimeFigureOut">
              <a:rPr lang="pl-PL" smtClean="0"/>
              <a:t>30.01.2026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3BE8B0-B7AA-8D1A-68AD-6DF13B316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E953201-6641-8187-86E5-26B1D103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74CD-41A7-4112-9552-398877B77D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5639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065531-2A59-7DEB-B7BE-8CEADEBF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8254679-3B89-4D44-6D76-2EB462433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2F4FAA-DDA0-095F-AC20-92076AAB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5A56-BF89-44B6-B21C-D430C2AAF164}" type="datetimeFigureOut">
              <a:rPr lang="pl-PL" smtClean="0"/>
              <a:t>30.01.2026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165F12-B122-2AED-EECD-9AD53C8C1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91BCFCE-1263-C545-F975-8B39087D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74CD-41A7-4112-9552-398877B77D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234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D124897-2313-CEEB-152E-A48886AE49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3285027-7020-7D61-4DCD-A695900D0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D02865-5BCC-E9F0-DA8E-0984F6EE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5A56-BF89-44B6-B21C-D430C2AAF164}" type="datetimeFigureOut">
              <a:rPr lang="pl-PL" smtClean="0"/>
              <a:t>30.01.2026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A80EF2-BCC3-D9ED-D559-6AD7A332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A51FB5-DF44-7EDF-B90F-E45EFB7A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74CD-41A7-4112-9552-398877B77D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37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F08AF3-BD10-664C-24E7-EDBD7CB06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FCF6E5-65A3-B5D8-4091-523583234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30EFC0-348B-CFE3-0C7C-CF5A39B9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5A56-BF89-44B6-B21C-D430C2AAF164}" type="datetimeFigureOut">
              <a:rPr lang="pl-PL" smtClean="0"/>
              <a:t>30.01.2026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C64430-1F47-B1AE-2486-F136C139A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9A3D7E-2FB8-BEE6-DA36-5FA1486A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74CD-41A7-4112-9552-398877B77D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945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A7B424-47F6-DBEE-329A-9FC65878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476DC02-1A74-A295-787E-6875CB8EF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A3B962C-8FD1-7A7C-05A7-35D8D0427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5A56-BF89-44B6-B21C-D430C2AAF164}" type="datetimeFigureOut">
              <a:rPr lang="pl-PL" smtClean="0"/>
              <a:t>30.01.2026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6BB417-2763-A236-DCA2-52E2FD1FF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CC41DF-91F1-9129-0859-CEA25006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74CD-41A7-4112-9552-398877B77D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5758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825F4B-5573-641E-55CB-7C68320C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2A8347-78FC-C214-DE6C-5F95B95DD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2314EA0-2228-B04F-AF43-ED88E25CF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D3576BD-896E-FA50-09A3-DC470E6AE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5A56-BF89-44B6-B21C-D430C2AAF164}" type="datetimeFigureOut">
              <a:rPr lang="pl-PL" smtClean="0"/>
              <a:t>30.01.2026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E6C06A0-D291-281C-F835-CB059075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2ED4B93-D740-B302-474B-0BFB12F1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74CD-41A7-4112-9552-398877B77D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248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C68365-5DE7-951C-B9A0-9540270B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9EB180E-FC7D-D0E5-0B2C-F30017D8A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73CF778-7BD9-B05A-F262-6F20A1F1B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FBD5CE5-7368-F5F9-A27E-E5D857FDE6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D540CB4-B0E6-0B46-382E-60490D616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8BD6615-F8B2-F445-7318-21F5925A4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5A56-BF89-44B6-B21C-D430C2AAF164}" type="datetimeFigureOut">
              <a:rPr lang="pl-PL" smtClean="0"/>
              <a:t>30.01.2026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7114B5B-7D1C-B79D-369F-E956FC4AE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F57537B-F53B-F91F-C9A3-18684AED6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74CD-41A7-4112-9552-398877B77D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481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97C6AF-F044-300E-71BD-798EC6D7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FDEE8BD-FF8D-AA05-2E23-E656E3D0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5A56-BF89-44B6-B21C-D430C2AAF164}" type="datetimeFigureOut">
              <a:rPr lang="pl-PL" smtClean="0"/>
              <a:t>30.01.2026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AF19F8-976B-9FEE-08EF-5F18AB93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E9495C3-BA7B-0FBC-ED1B-57CDB5EB4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74CD-41A7-4112-9552-398877B77D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567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8627019-52B0-E7D3-5032-6ACA1754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5A56-BF89-44B6-B21C-D430C2AAF164}" type="datetimeFigureOut">
              <a:rPr lang="pl-PL" smtClean="0"/>
              <a:t>30.01.2026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03A5ACB-A68A-3A77-AD50-07C84AE0B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80E0CF8-0B90-2D03-DBCC-6FEE466D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74CD-41A7-4112-9552-398877B77D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336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45210A-F6C4-01B1-D00C-ED974A25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37D7D4-18B0-9973-7FFE-E04DF3781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10619D4-0407-A8FB-3F6E-8C6D29902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C81E8C7-FDCD-3580-DC97-9D891EAEF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5A56-BF89-44B6-B21C-D430C2AAF164}" type="datetimeFigureOut">
              <a:rPr lang="pl-PL" smtClean="0"/>
              <a:t>30.01.2026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2621A2D-41E4-3495-3060-47CB91982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AB5553B-7AF5-02A2-BE22-850274257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74CD-41A7-4112-9552-398877B77D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689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277C18-E66E-2548-83AA-4EDB2959A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3B991EA-6907-F5C6-3257-C7286B69E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7E9D97B-C65B-A233-D4E0-0A863BCA7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5FA0D9-C191-6939-E907-738D772D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5A56-BF89-44B6-B21C-D430C2AAF164}" type="datetimeFigureOut">
              <a:rPr lang="pl-PL" smtClean="0"/>
              <a:t>30.01.2026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DB6F44-6A80-DF4B-1F67-64CFFFAB1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1168DF3-59F6-DFF7-58BE-90FFE4E3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74CD-41A7-4112-9552-398877B77D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87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9F89260-57FF-390F-A07E-0448D731C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719747C-EF0A-71A9-9DDD-4D40C118E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645D7B-9DF0-E1F9-9461-CE7F4C5CB8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65A56-BF89-44B6-B21C-D430C2AAF164}" type="datetimeFigureOut">
              <a:rPr lang="pl-PL" smtClean="0"/>
              <a:t>30.01.2026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3A7F75B-54C0-40B3-1AC2-87A61791D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145904-ED3F-9104-78EC-07E83A6EA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F74CD-41A7-4112-9552-398877B77D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609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emf"/><Relationship Id="rId7" Type="http://schemas.openxmlformats.org/officeDocument/2006/relationships/diagramColors" Target="../diagrams/colors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3FB9EAE-B402-8E07-F064-C6F9172E4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18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616" y="775865"/>
            <a:ext cx="10960768" cy="1080000"/>
          </a:xfrm>
        </p:spPr>
        <p:txBody>
          <a:bodyPr anchor="ctr">
            <a:no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Analiza SWOT - FINAŁ: wybór strategii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07" y="1764000"/>
            <a:ext cx="10960768" cy="4248000"/>
          </a:xfrm>
        </p:spPr>
        <p:txBody>
          <a:bodyPr>
            <a:normAutofit/>
          </a:bodyPr>
          <a:lstStyle/>
          <a:p>
            <a:pPr algn="l"/>
            <a:r>
              <a:rPr lang="pl-PL" sz="2600" dirty="0">
                <a:solidFill>
                  <a:schemeClr val="bg1"/>
                </a:solidFill>
                <a:latin typeface="Outfit" pitchFamily="2" charset="0"/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176"/>
            <a:ext cx="12192000" cy="806824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73507" y="354386"/>
            <a:ext cx="4090772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4AE7D6A-0906-3DEC-7B43-DEF292168BF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" y="2277814"/>
            <a:ext cx="11520000" cy="30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00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89" y="669249"/>
            <a:ext cx="10960768" cy="1080000"/>
          </a:xfrm>
        </p:spPr>
        <p:txBody>
          <a:bodyPr anchor="ctr">
            <a:no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Wizja rozwoju gminy – jacy chcemy być?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6" y="1782347"/>
            <a:ext cx="10960768" cy="4248000"/>
          </a:xfrm>
        </p:spPr>
        <p:txBody>
          <a:bodyPr>
            <a:normAutofit/>
          </a:bodyPr>
          <a:lstStyle/>
          <a:p>
            <a:pPr algn="l"/>
            <a:r>
              <a:rPr lang="pl-PL" dirty="0">
                <a:solidFill>
                  <a:srgbClr val="4A4949"/>
                </a:solidFill>
                <a:latin typeface="Outfit" pitchFamily="2" charset="0"/>
              </a:rPr>
              <a:t>Wizja rozwoju wskazuje kierunek, w którym w kolejnych latach prowadzona będzie polityka rozwojowa gminy – jest celem głównym strategii </a:t>
            </a:r>
          </a:p>
          <a:p>
            <a:pPr algn="l"/>
            <a:r>
              <a:rPr lang="pl-PL" dirty="0">
                <a:solidFill>
                  <a:srgbClr val="4A4949"/>
                </a:solidFill>
                <a:latin typeface="Outfit" pitchFamily="2" charset="0"/>
              </a:rPr>
              <a:t>Wizja formułowana w ramach strategii jest swego rodzaju projekcją przyszłości, do jakiej dąży samorząd i społeczność lokalna.</a:t>
            </a:r>
          </a:p>
          <a:p>
            <a:pPr algn="l"/>
            <a:r>
              <a:rPr lang="pl-PL" dirty="0">
                <a:solidFill>
                  <a:srgbClr val="4A4949"/>
                </a:solidFill>
                <a:latin typeface="Outfit" pitchFamily="2" charset="0"/>
              </a:rPr>
              <a:t>Opisuje pożądany stan docelowy w perspektywie </a:t>
            </a:r>
            <a:br>
              <a:rPr lang="pl-PL" dirty="0">
                <a:solidFill>
                  <a:srgbClr val="4A4949"/>
                </a:solidFill>
                <a:latin typeface="Outfit" pitchFamily="2" charset="0"/>
              </a:rPr>
            </a:br>
            <a:r>
              <a:rPr lang="pl-PL" dirty="0">
                <a:solidFill>
                  <a:srgbClr val="4A4949"/>
                </a:solidFill>
                <a:latin typeface="Outfit" pitchFamily="2" charset="0"/>
              </a:rPr>
              <a:t>Strategii (w tym przypadku roku </a:t>
            </a: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2034</a:t>
            </a:r>
            <a:r>
              <a:rPr lang="pl-PL" dirty="0">
                <a:solidFill>
                  <a:srgbClr val="4A4949"/>
                </a:solidFill>
                <a:latin typeface="Outfit" pitchFamily="2" charset="0"/>
              </a:rPr>
              <a:t>).</a:t>
            </a:r>
          </a:p>
          <a:p>
            <a:pPr algn="l"/>
            <a:endParaRPr lang="pl-PL" dirty="0">
              <a:solidFill>
                <a:srgbClr val="4A4949"/>
              </a:solidFill>
              <a:latin typeface="Outfit" pitchFamily="2" charset="0"/>
            </a:endParaRPr>
          </a:p>
          <a:p>
            <a:pPr algn="l"/>
            <a:r>
              <a:rPr lang="pl-PL" dirty="0">
                <a:solidFill>
                  <a:srgbClr val="4A4949"/>
                </a:solidFill>
                <a:latin typeface="Outfit" pitchFamily="2" charset="0"/>
              </a:rPr>
              <a:t>„Naturalnie piękne miejsce w Metropolii Poznań”</a:t>
            </a:r>
          </a:p>
          <a:p>
            <a:pPr algn="l"/>
            <a:endParaRPr lang="pl-PL" dirty="0">
              <a:solidFill>
                <a:srgbClr val="4A4949"/>
              </a:solidFill>
              <a:latin typeface="Outfit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176"/>
            <a:ext cx="12192000" cy="806824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73506" y="354386"/>
            <a:ext cx="3842083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E547227-5AB4-C80C-BD99-F94772EC2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70" y="3840197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0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89" y="669249"/>
            <a:ext cx="10960768" cy="1080000"/>
          </a:xfrm>
        </p:spPr>
        <p:txBody>
          <a:bodyPr anchor="ctr">
            <a:norm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Cele strategiczne – jacy chcemy być?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489" y="1673641"/>
            <a:ext cx="10960768" cy="42480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Cel w wymiarze społecznym: </a:t>
            </a:r>
          </a:p>
          <a:p>
            <a:pPr algn="l"/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Gmina Mosina – atrakcyjne miejsce do życia i spędzania czasu wolnego – wspólnota, która łączy pokolenia</a:t>
            </a:r>
          </a:p>
          <a:p>
            <a:pPr algn="l"/>
            <a:endParaRPr lang="pl-PL" sz="2000" dirty="0">
              <a:solidFill>
                <a:srgbClr val="4A4949"/>
              </a:solidFill>
              <a:latin typeface="Outfit" pitchFamily="2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Cel w wymiarze gospodarczym: </a:t>
            </a:r>
          </a:p>
          <a:p>
            <a:pPr algn="l"/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Gmina Mosina – miejsce dla biznesu, energia dla rozwoju dzięki korzystnemu położeniu i otwarciu na nowe technologie</a:t>
            </a:r>
          </a:p>
          <a:p>
            <a:pPr algn="l"/>
            <a:endParaRPr lang="pl-PL" sz="2000" dirty="0">
              <a:solidFill>
                <a:srgbClr val="4A4949"/>
              </a:solidFill>
              <a:latin typeface="Outfit" pitchFamily="2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Cel w wymiarze przestrzenno-środowiskowym: </a:t>
            </a:r>
          </a:p>
          <a:p>
            <a:pPr algn="l"/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Gmina Mosina – harmonia natury i tradycji dla nowoczesnej przestrzeni</a:t>
            </a:r>
          </a:p>
          <a:p>
            <a:pPr algn="l"/>
            <a:endParaRPr lang="pl-PL" sz="2000" dirty="0">
              <a:solidFill>
                <a:srgbClr val="4A4949"/>
              </a:solidFill>
              <a:latin typeface="Outfit" pitchFamily="2" charset="0"/>
            </a:endParaRPr>
          </a:p>
          <a:p>
            <a:pPr algn="l"/>
            <a:endParaRPr lang="pl-PL" sz="2000" dirty="0">
              <a:solidFill>
                <a:srgbClr val="4A4949"/>
              </a:solidFill>
              <a:latin typeface="Outfit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176"/>
            <a:ext cx="12192000" cy="806824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73507" y="354386"/>
            <a:ext cx="3076072" cy="3609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B7C6B172-0B01-0DC1-D232-8AFE41E69CB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5" y="1749249"/>
            <a:ext cx="792000" cy="792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B7C6B172-0B01-0DC1-D232-8AFE41E69CB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9" y="3246541"/>
            <a:ext cx="792000" cy="792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7C6B172-0B01-0DC1-D232-8AFE41E69CB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5" y="4743833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60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507" y="535444"/>
            <a:ext cx="10960768" cy="1080000"/>
          </a:xfrm>
        </p:spPr>
        <p:txBody>
          <a:bodyPr anchor="ctr">
            <a:norm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Kierunki działań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07" y="1764000"/>
            <a:ext cx="10960768" cy="4248000"/>
          </a:xfrm>
        </p:spPr>
        <p:txBody>
          <a:bodyPr>
            <a:normAutofit/>
          </a:bodyPr>
          <a:lstStyle/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176"/>
            <a:ext cx="12192000" cy="806824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73506" y="354386"/>
            <a:ext cx="4131843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graphicFrame>
        <p:nvGraphicFramePr>
          <p:cNvPr id="16" name="Symbol zastępczy zawartości 4">
            <a:extLst>
              <a:ext uri="{FF2B5EF4-FFF2-40B4-BE49-F238E27FC236}">
                <a16:creationId xmlns:a16="http://schemas.microsoft.com/office/drawing/2014/main" id="{6870E239-D93C-1AEB-29E7-D70042A7AF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2868"/>
              </p:ext>
            </p:extLst>
          </p:nvPr>
        </p:nvGraphicFramePr>
        <p:xfrm>
          <a:off x="361949" y="1447800"/>
          <a:ext cx="11487151" cy="4597253"/>
        </p:xfrm>
        <a:graphic>
          <a:graphicData uri="http://schemas.openxmlformats.org/drawingml/2006/table">
            <a:tbl>
              <a:tblPr firstRow="1" firstCol="1" bandRow="1"/>
              <a:tblGrid>
                <a:gridCol w="2165880">
                  <a:extLst>
                    <a:ext uri="{9D8B030D-6E8A-4147-A177-3AD203B41FA5}">
                      <a16:colId xmlns:a16="http://schemas.microsoft.com/office/drawing/2014/main" val="2182727851"/>
                    </a:ext>
                  </a:extLst>
                </a:gridCol>
                <a:gridCol w="9321271">
                  <a:extLst>
                    <a:ext uri="{9D8B030D-6E8A-4147-A177-3AD203B41FA5}">
                      <a16:colId xmlns:a16="http://schemas.microsoft.com/office/drawing/2014/main" val="1487953474"/>
                    </a:ext>
                  </a:extLst>
                </a:gridCol>
              </a:tblGrid>
              <a:tr h="622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Cele</a:t>
                      </a:r>
                      <a:endParaRPr lang="pl-PL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Kierunki</a:t>
                      </a:r>
                      <a:endParaRPr lang="pl-PL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984577"/>
                  </a:ext>
                </a:extLst>
              </a:tr>
              <a:tr h="397467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romanUcPeriod"/>
                      </a:pPr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Gmina Mosina – atrakcyjne miejsce do życia i spędzania czasu wolnego – wspólnota, która łączy pokolenia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1.1.	Integracja i aktywizacja mieszkańców - budowanie wspólnoty lokalnej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1.2.	Działania na rzecz seniorów i osób ze szczególnymi potrzebami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1.3.	Działania na rzecz aktywizacji dzieci i młodzieży w oparciu o bazę edukacyjną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1.4.	Rozwój kultury współtworzonej z mieszkańcami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1.5.	Rozwój dostępnych i nowoczesnych usług publicznych 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1.6.	Rozwój e‐usług dla klientów Urzędu Miejskiego oraz jednostek gminnych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1.7.	Rozwój kompetencji i narzędzi dla większej efektywności działania lokalnej administracji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1.8.	Działania na rzecz bezpieczeństwa ludzi i mienia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1.9.	Działania rewitalizacyjne na terenach zdiagnozowanych 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1.10.	Rozwój bazy i oferty sportowo-rekreacyjnej oraz spędzania czasu wolnego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084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0493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89" y="669249"/>
            <a:ext cx="10960768" cy="1080000"/>
          </a:xfrm>
        </p:spPr>
        <p:txBody>
          <a:bodyPr anchor="ctr">
            <a:norm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Kierunki działań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07" y="1764000"/>
            <a:ext cx="10960768" cy="4248000"/>
          </a:xfrm>
        </p:spPr>
        <p:txBody>
          <a:bodyPr>
            <a:normAutofit/>
          </a:bodyPr>
          <a:lstStyle/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176"/>
            <a:ext cx="12192000" cy="806824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73507" y="354386"/>
            <a:ext cx="42175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graphicFrame>
        <p:nvGraphicFramePr>
          <p:cNvPr id="10" name="Symbol zastępczy zawartości 4">
            <a:extLst>
              <a:ext uri="{FF2B5EF4-FFF2-40B4-BE49-F238E27FC236}">
                <a16:creationId xmlns:a16="http://schemas.microsoft.com/office/drawing/2014/main" id="{F61235BD-FA72-B906-CEC0-3F9C904B1C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146534"/>
              </p:ext>
            </p:extLst>
          </p:nvPr>
        </p:nvGraphicFramePr>
        <p:xfrm>
          <a:off x="393031" y="1584706"/>
          <a:ext cx="11225461" cy="4460347"/>
        </p:xfrm>
        <a:graphic>
          <a:graphicData uri="http://schemas.openxmlformats.org/drawingml/2006/table">
            <a:tbl>
              <a:tblPr firstRow="1" firstCol="1" bandRow="1"/>
              <a:tblGrid>
                <a:gridCol w="3417793">
                  <a:extLst>
                    <a:ext uri="{9D8B030D-6E8A-4147-A177-3AD203B41FA5}">
                      <a16:colId xmlns:a16="http://schemas.microsoft.com/office/drawing/2014/main" val="2182727851"/>
                    </a:ext>
                  </a:extLst>
                </a:gridCol>
                <a:gridCol w="7807668">
                  <a:extLst>
                    <a:ext uri="{9D8B030D-6E8A-4147-A177-3AD203B41FA5}">
                      <a16:colId xmlns:a16="http://schemas.microsoft.com/office/drawing/2014/main" val="1487953474"/>
                    </a:ext>
                  </a:extLst>
                </a:gridCol>
              </a:tblGrid>
              <a:tr h="593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Cele</a:t>
                      </a:r>
                      <a:endParaRPr lang="pl-PL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Kierunki</a:t>
                      </a:r>
                      <a:endParaRPr lang="pl-PL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984577"/>
                  </a:ext>
                </a:extLst>
              </a:tr>
              <a:tr h="3866922">
                <a:tc>
                  <a:txBody>
                    <a:bodyPr/>
                    <a:lstStyle/>
                    <a:p>
                      <a:pPr marL="514350" lvl="0" indent="-5143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romanUcPeriod" startAt="2"/>
                      </a:pPr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 Mosina –  miejsce dla biznesu, energia dla rozwoju dzięki korzystnemu położeniu  i otwarciu na nowe technologie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2.1.	Zwiększenie atrakcyjności terenów inwestycyjnych w gminie Mosina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2.2.	Wspieranie rozwoju małej i średniej przedsiębiorczości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2.3.	Stymulowanie powstawania atrakcyjnych, wysokopłatnych miejsc pracy; wsparcie podmiotów rozwijających technologie przyszłości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2.4.	Rozwój bazy turystycznej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2.5.	Promocja gminy i rozwoju pakietów oraz produktów turystycznych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2.6.	Wspieranie oraz promocja marek i produktów lokalnych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2.7.	Budowa i rozbudowa (kluczowych) dróg pieszych i rowerowych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2.8.	Budowa i rozbudowa (kluczowych) dróg i ulic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084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731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89" y="487675"/>
            <a:ext cx="10960768" cy="1080000"/>
          </a:xfrm>
        </p:spPr>
        <p:txBody>
          <a:bodyPr anchor="ctr">
            <a:norm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Kierunki działań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07" y="1764000"/>
            <a:ext cx="10960768" cy="4248000"/>
          </a:xfrm>
        </p:spPr>
        <p:txBody>
          <a:bodyPr>
            <a:normAutofit/>
          </a:bodyPr>
          <a:lstStyle/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2000"/>
            <a:ext cx="12192000" cy="846000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73506" y="354386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graphicFrame>
        <p:nvGraphicFramePr>
          <p:cNvPr id="12" name="Symbol zastępczy zawartości 4">
            <a:extLst>
              <a:ext uri="{FF2B5EF4-FFF2-40B4-BE49-F238E27FC236}">
                <a16:creationId xmlns:a16="http://schemas.microsoft.com/office/drawing/2014/main" id="{7FFD8C64-8264-664A-7C6E-2B59C67D2A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873542"/>
              </p:ext>
            </p:extLst>
          </p:nvPr>
        </p:nvGraphicFramePr>
        <p:xfrm>
          <a:off x="174960" y="1352263"/>
          <a:ext cx="11842080" cy="4686826"/>
        </p:xfrm>
        <a:graphic>
          <a:graphicData uri="http://schemas.openxmlformats.org/drawingml/2006/table">
            <a:tbl>
              <a:tblPr firstRow="1" firstCol="1" bandRow="1"/>
              <a:tblGrid>
                <a:gridCol w="1790699">
                  <a:extLst>
                    <a:ext uri="{9D8B030D-6E8A-4147-A177-3AD203B41FA5}">
                      <a16:colId xmlns:a16="http://schemas.microsoft.com/office/drawing/2014/main" val="2182727851"/>
                    </a:ext>
                  </a:extLst>
                </a:gridCol>
                <a:gridCol w="10051381">
                  <a:extLst>
                    <a:ext uri="{9D8B030D-6E8A-4147-A177-3AD203B41FA5}">
                      <a16:colId xmlns:a16="http://schemas.microsoft.com/office/drawing/2014/main" val="1487953474"/>
                    </a:ext>
                  </a:extLst>
                </a:gridCol>
              </a:tblGrid>
              <a:tr h="5569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Cele</a:t>
                      </a:r>
                      <a:endParaRPr lang="pl-PL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Kierunki</a:t>
                      </a:r>
                      <a:endParaRPr lang="pl-PL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984577"/>
                  </a:ext>
                </a:extLst>
              </a:tr>
              <a:tr h="4056677">
                <a:tc>
                  <a:txBody>
                    <a:bodyPr/>
                    <a:lstStyle/>
                    <a:p>
                      <a:pPr marL="514350" lvl="0" indent="-5143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romanUcPeriod" startAt="3"/>
                      </a:pPr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 Mosina – harmonia natury </a:t>
                      </a:r>
                      <a:br>
                        <a:rPr lang="pl-PL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tradycji dla </a:t>
                      </a:r>
                      <a:r>
                        <a:rPr lang="pl-PL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nowocze-snej</a:t>
                      </a:r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przestrze</a:t>
                      </a:r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-ni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3.1.	Wykorzystanie potencjału Warty i innych wód płynących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3.2.	Budowa i rozbudowa infrastruktury podziemnej 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3.3.	Racjonalne gospodarowanie przestrzenią w zgodzie z zasadami ładu przestrzennego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3.4.	Ochrona środowiska, zwłaszcza przeciwdziałanie niskiej emisji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3.5.	Wdrażanie rozwiązań transformacji energetycznej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3.6.	Rozwój zielono-błękitnej infrastruktury, zwiększenie retencji wody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3.7.	Wykorzystanie potencjału obszarów chronionych w zrównoważonym rozwoju gminy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3.8.	Wspieranie rozwoju zintegrowanego transportu zbiorowego, integracja transportowa w ramach aglomeracji poznańskiej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3.9.	Rozwój budownictwa dostępnego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3.10.	Poprawa dostępności do przestrzeni i obiektów publicznych dla osób ze szczególnymi potrzebami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084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348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506" y="534859"/>
            <a:ext cx="10960768" cy="1080000"/>
          </a:xfrm>
        </p:spPr>
        <p:txBody>
          <a:bodyPr anchor="ctr">
            <a:norm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Oczekiwane rezultaty – przykład wskaźników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07" y="1764000"/>
            <a:ext cx="10960768" cy="4248000"/>
          </a:xfrm>
        </p:spPr>
        <p:txBody>
          <a:bodyPr>
            <a:normAutofit/>
          </a:bodyPr>
          <a:lstStyle/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2000"/>
            <a:ext cx="12192000" cy="846000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73506" y="354386"/>
            <a:ext cx="4150893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graphicFrame>
        <p:nvGraphicFramePr>
          <p:cNvPr id="10" name="Symbol zastępczy zawartości 3">
            <a:extLst>
              <a:ext uri="{FF2B5EF4-FFF2-40B4-BE49-F238E27FC236}">
                <a16:creationId xmlns:a16="http://schemas.microsoft.com/office/drawing/2014/main" id="{219F63DA-6CA4-BBB0-E3A1-A5A170B149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426087"/>
              </p:ext>
            </p:extLst>
          </p:nvPr>
        </p:nvGraphicFramePr>
        <p:xfrm>
          <a:off x="567489" y="1426746"/>
          <a:ext cx="10780294" cy="4605346"/>
        </p:xfrm>
        <a:graphic>
          <a:graphicData uri="http://schemas.openxmlformats.org/drawingml/2006/table">
            <a:tbl>
              <a:tblPr firstRow="1" firstCol="1" bandRow="1"/>
              <a:tblGrid>
                <a:gridCol w="4249306">
                  <a:extLst>
                    <a:ext uri="{9D8B030D-6E8A-4147-A177-3AD203B41FA5}">
                      <a16:colId xmlns:a16="http://schemas.microsoft.com/office/drawing/2014/main" val="2783694453"/>
                    </a:ext>
                  </a:extLst>
                </a:gridCol>
                <a:gridCol w="3092999">
                  <a:extLst>
                    <a:ext uri="{9D8B030D-6E8A-4147-A177-3AD203B41FA5}">
                      <a16:colId xmlns:a16="http://schemas.microsoft.com/office/drawing/2014/main" val="1292062733"/>
                    </a:ext>
                  </a:extLst>
                </a:gridCol>
                <a:gridCol w="3437989">
                  <a:extLst>
                    <a:ext uri="{9D8B030D-6E8A-4147-A177-3AD203B41FA5}">
                      <a16:colId xmlns:a16="http://schemas.microsoft.com/office/drawing/2014/main" val="2439392980"/>
                    </a:ext>
                  </a:extLst>
                </a:gridCol>
              </a:tblGrid>
              <a:tr h="4589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pl-PL" sz="18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Kierunki działań</a:t>
                      </a:r>
                      <a:endParaRPr lang="pl-PL" sz="1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261" marR="107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pl-PL" sz="18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Rezultaty</a:t>
                      </a:r>
                      <a:endParaRPr lang="pl-PL" sz="1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261" marR="107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pl-PL" sz="18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Wskaźniki</a:t>
                      </a:r>
                      <a:endParaRPr lang="pl-PL" sz="1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261" marR="107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723269"/>
                  </a:ext>
                </a:extLst>
              </a:tr>
              <a:tr h="573728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 I. </a:t>
                      </a:r>
                      <a:r>
                        <a:rPr lang="pl-PL" sz="18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 Mosina – atrakcyjne miejsce do życia i spędzania czasu wolnego – wspólnota, która łączy pokolenia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667" marR="84667" marT="42333" marB="423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394120"/>
                  </a:ext>
                </a:extLst>
              </a:tr>
              <a:tr h="1155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 Integracja i aktywizacja mieszkańców - budowanie wspólnoty lokalnej</a:t>
                      </a:r>
                    </a:p>
                  </a:txBody>
                  <a:tcPr marL="107261" marR="107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Większa liczba miejsc dedykowanych aktywizacji społecznej i osób </a:t>
                      </a:r>
                      <a:b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 nich korzystających</a:t>
                      </a:r>
                    </a:p>
                  </a:txBody>
                  <a:tcPr marL="107261" marR="107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Ludność korzystająca z miejsc aktywizacji społecznej (osoby/rok)</a:t>
                      </a:r>
                    </a:p>
                  </a:txBody>
                  <a:tcPr marL="107261" marR="107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9154946"/>
                  </a:ext>
                </a:extLst>
              </a:tr>
              <a:tr h="2411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 Działania na rzecz seniorów i osób ze szczególnymi potrzebami</a:t>
                      </a:r>
                    </a:p>
                  </a:txBody>
                  <a:tcPr marL="107261" marR="107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Większa liczba osób uczestniczących </a:t>
                      </a:r>
                      <a:b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 zajęciach rozwijających aktywność fizyczną i edukację zdrowotną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Utworzenie Warsztatu Terapii Zajęciowej</a:t>
                      </a:r>
                    </a:p>
                  </a:txBody>
                  <a:tcPr marL="107261" marR="107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osób uczestniczących w zajęciach rozwijających aktywność fizyczną i edukację zdrowotną (osoby)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uczestników Warsztatu Terapii Zajęciowej (osoby)</a:t>
                      </a:r>
                    </a:p>
                  </a:txBody>
                  <a:tcPr marL="107261" marR="107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313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136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75F8EDF-8F4E-2E75-6F65-76F7B0731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045" y="0"/>
            <a:ext cx="967390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62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D804E0A-3458-B540-B80F-1C246D72F93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045" y="0"/>
            <a:ext cx="967390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24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 txBox="1">
            <a:spLocks/>
          </p:cNvSpPr>
          <p:nvPr/>
        </p:nvSpPr>
        <p:spPr>
          <a:xfrm>
            <a:off x="783389" y="123149"/>
            <a:ext cx="10960768" cy="108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Model struktury funkcjonalno-przestrzennej – uzupełnienie struktury na terenie Mosiny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0EB6FC2-4428-B0BC-9835-B76356F2F54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800" y="1271128"/>
            <a:ext cx="7807215" cy="551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64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331" y="851949"/>
            <a:ext cx="10960768" cy="2635575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005761"/>
                </a:solidFill>
                <a:latin typeface="Outfit" pitchFamily="2" charset="0"/>
              </a:rPr>
              <a:t>Strategia Rozwoju Gminy Mosina </a:t>
            </a:r>
            <a:br>
              <a:rPr lang="pl-PL" b="1" dirty="0">
                <a:solidFill>
                  <a:srgbClr val="005761"/>
                </a:solidFill>
                <a:latin typeface="Outfit" pitchFamily="2" charset="0"/>
              </a:rPr>
            </a:br>
            <a:r>
              <a:rPr lang="pl-PL" b="1" dirty="0">
                <a:solidFill>
                  <a:srgbClr val="005761"/>
                </a:solidFill>
                <a:latin typeface="Outfit" pitchFamily="2" charset="0"/>
              </a:rPr>
              <a:t>na lata 2025-2034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07" y="3542961"/>
            <a:ext cx="10960768" cy="2168416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l"/>
            <a:endParaRPr lang="pl-PL" sz="2600" dirty="0">
              <a:solidFill>
                <a:schemeClr val="bg2">
                  <a:lumMod val="90000"/>
                </a:schemeClr>
              </a:solidFill>
              <a:latin typeface="Outfit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600"/>
            <a:ext cx="12192000" cy="875958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48400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73506" y="354386"/>
            <a:ext cx="3948159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</a:t>
            </a:r>
            <a:r>
              <a:rPr lang="pl-PL" sz="1000" b="1" dirty="0">
                <a:solidFill>
                  <a:srgbClr val="005761"/>
                </a:solidFill>
                <a:latin typeface="Outfit" pitchFamily="2" charset="0"/>
              </a:rPr>
              <a:t> </a:t>
            </a:r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0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1D53F4C-C1F0-8D8B-8AE3-1A7EFBA854E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979" y="4220308"/>
            <a:ext cx="2481590" cy="89129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B34BB66-6E15-C44C-1A1F-42540CE2812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79" y="3592064"/>
            <a:ext cx="1905000" cy="211931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0FE99CB-2912-5E47-DEE3-AA23E850F6D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9" y="3752040"/>
            <a:ext cx="2682240" cy="178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78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463C50A-487A-159A-2D0A-2DEE828F9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16" y="0"/>
            <a:ext cx="9699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19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89" y="669249"/>
            <a:ext cx="10960768" cy="1080000"/>
          </a:xfrm>
        </p:spPr>
        <p:txBody>
          <a:bodyPr anchor="ctr">
            <a:no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System wdrażania </a:t>
            </a:r>
            <a:br>
              <a:rPr lang="pl-PL" sz="4000" b="1" dirty="0">
                <a:solidFill>
                  <a:srgbClr val="005761"/>
                </a:solidFill>
                <a:latin typeface="Outfit" pitchFamily="2" charset="0"/>
              </a:rPr>
            </a:br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strategii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07" y="1764000"/>
            <a:ext cx="10960768" cy="4248000"/>
          </a:xfrm>
        </p:spPr>
        <p:txBody>
          <a:bodyPr>
            <a:normAutofit/>
          </a:bodyPr>
          <a:lstStyle/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176"/>
            <a:ext cx="12192000" cy="806824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73507" y="354386"/>
            <a:ext cx="3076072" cy="3609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5A1773D-8042-CD27-722C-2B705B0122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8590965"/>
              </p:ext>
            </p:extLst>
          </p:nvPr>
        </p:nvGraphicFramePr>
        <p:xfrm>
          <a:off x="4304520" y="895860"/>
          <a:ext cx="6943782" cy="4873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65399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89" y="669249"/>
            <a:ext cx="10960768" cy="1080000"/>
          </a:xfrm>
        </p:spPr>
        <p:txBody>
          <a:bodyPr anchor="ctr">
            <a:norm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System wdrażania strategii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07" y="1764000"/>
            <a:ext cx="10960768" cy="4248000"/>
          </a:xfrm>
        </p:spPr>
        <p:txBody>
          <a:bodyPr>
            <a:normAutofit/>
          </a:bodyPr>
          <a:lstStyle/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176"/>
            <a:ext cx="12192000" cy="806824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73507" y="354386"/>
            <a:ext cx="49414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graphicFrame>
        <p:nvGraphicFramePr>
          <p:cNvPr id="10" name="Symbol zastępczy zawartości 3">
            <a:extLst>
              <a:ext uri="{FF2B5EF4-FFF2-40B4-BE49-F238E27FC236}">
                <a16:creationId xmlns:a16="http://schemas.microsoft.com/office/drawing/2014/main" id="{7C93CD4D-EFC5-D04B-3395-7E719B27B5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2999775"/>
              </p:ext>
            </p:extLst>
          </p:nvPr>
        </p:nvGraphicFramePr>
        <p:xfrm>
          <a:off x="790073" y="1475592"/>
          <a:ext cx="10515600" cy="4652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9E1F09E3-D0C8-5B3D-CE0E-E4DC5D1A17CF}"/>
              </a:ext>
            </a:extLst>
          </p:cNvPr>
          <p:cNvSpPr txBox="1"/>
          <p:nvPr/>
        </p:nvSpPr>
        <p:spPr>
          <a:xfrm>
            <a:off x="9637295" y="2743835"/>
            <a:ext cx="163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Rada Miejska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F05CE33-AE05-3AA2-382B-5FAE479C2B71}"/>
              </a:ext>
            </a:extLst>
          </p:cNvPr>
          <p:cNvSpPr txBox="1"/>
          <p:nvPr/>
        </p:nvSpPr>
        <p:spPr>
          <a:xfrm>
            <a:off x="9203759" y="3354338"/>
            <a:ext cx="1849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Podejmuje uchwałę </a:t>
            </a:r>
            <a:r>
              <a:rPr lang="pl-PL" dirty="0" err="1"/>
              <a:t>ws</a:t>
            </a:r>
            <a:r>
              <a:rPr lang="pl-PL" dirty="0"/>
              <a:t>. przeznaczenia środków na projekt</a:t>
            </a:r>
          </a:p>
        </p:txBody>
      </p:sp>
    </p:spTree>
    <p:extLst>
      <p:ext uri="{BB962C8B-B14F-4D97-AF65-F5344CB8AC3E}">
        <p14:creationId xmlns:p14="http://schemas.microsoft.com/office/powerpoint/2010/main" val="3796821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89" y="669249"/>
            <a:ext cx="10960768" cy="1080000"/>
          </a:xfrm>
        </p:spPr>
        <p:txBody>
          <a:bodyPr anchor="ctr">
            <a:no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Wytyczne do sporządzania dokumentów wykonawczych - przykłady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07" y="1764000"/>
            <a:ext cx="10960768" cy="4248000"/>
          </a:xfrm>
        </p:spPr>
        <p:txBody>
          <a:bodyPr>
            <a:normAutofit/>
          </a:bodyPr>
          <a:lstStyle/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  <a:p>
            <a:pPr algn="l"/>
            <a:endParaRPr lang="pl-PL" sz="3200" dirty="0">
              <a:solidFill>
                <a:srgbClr val="4A4949"/>
              </a:solidFill>
              <a:latin typeface="Outfit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176"/>
            <a:ext cx="12192000" cy="806824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73506" y="354386"/>
            <a:ext cx="4284243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3DB5FFDD-5FCB-4B69-CDBF-49AFD8125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888802"/>
              </p:ext>
            </p:extLst>
          </p:nvPr>
        </p:nvGraphicFramePr>
        <p:xfrm>
          <a:off x="825901" y="1764000"/>
          <a:ext cx="10612120" cy="4305642"/>
        </p:xfrm>
        <a:graphic>
          <a:graphicData uri="http://schemas.openxmlformats.org/drawingml/2006/table">
            <a:tbl>
              <a:tblPr firstRow="1" firstCol="1" bandRow="1"/>
              <a:tblGrid>
                <a:gridCol w="1587500">
                  <a:extLst>
                    <a:ext uri="{9D8B030D-6E8A-4147-A177-3AD203B41FA5}">
                      <a16:colId xmlns:a16="http://schemas.microsoft.com/office/drawing/2014/main" val="3910707869"/>
                    </a:ext>
                  </a:extLst>
                </a:gridCol>
                <a:gridCol w="648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4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2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  <a:buNone/>
                      </a:pPr>
                      <a:r>
                        <a:rPr lang="pl-PL" sz="18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Kierunki działań</a:t>
                      </a:r>
                      <a:endParaRPr lang="pl-PL" sz="1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063" marR="92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  <a:buNone/>
                      </a:pPr>
                      <a:r>
                        <a:rPr lang="pl-PL" sz="18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Dokumenty wykonawcze</a:t>
                      </a:r>
                      <a:endParaRPr lang="pl-PL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063" marR="92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  <a:buNone/>
                      </a:pPr>
                      <a:r>
                        <a:rPr lang="pl-PL" sz="18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Podmioty odpowiedzialne</a:t>
                      </a:r>
                      <a:endParaRPr lang="pl-PL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063" marR="92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919268"/>
                  </a:ext>
                </a:extLst>
              </a:tr>
              <a:tr h="362002">
                <a:tc gridSpan="3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500"/>
                        </a:spcAft>
                        <a:buFont typeface="+mj-lt"/>
                        <a:buAutoNum type="romanUcPeriod"/>
                      </a:pPr>
                      <a:r>
                        <a:rPr lang="pl-PL" sz="18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 Mosina – atrakcyjne miejsce do życia i spędzania czasu wolnego – wspólnota, która łączy pokolenia</a:t>
                      </a:r>
                      <a:endParaRPr lang="pl-P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50" marR="122750" marT="61375" marB="613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906355"/>
                  </a:ext>
                </a:extLst>
              </a:tr>
              <a:tr h="3328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1.1.Integracja i aktywizacja mieszkańców -budowanie wspólnoty lokalnej</a:t>
                      </a:r>
                    </a:p>
                  </a:txBody>
                  <a:tcPr marL="92063" marR="92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 współpracy gminy </a:t>
                      </a:r>
                      <a:r>
                        <a:rPr lang="pl-PL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Mosina </a:t>
                      </a:r>
                      <a:br>
                        <a:rPr lang="pl-PL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 </a:t>
                      </a: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organizacjami pozarządowymi uzupełniony o poszerzony katalog zagadnień z zakresu integracji i aktywizacji mieszkańców (dotychczasowych </a:t>
                      </a:r>
                      <a:b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nowych)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Wdrożenie dostosowanego do specyfiki gminy programu organizowania społeczności lokalnych (OSL)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  <a:buNone/>
                      </a:pPr>
                      <a:r>
                        <a:rPr lang="pl-PL" sz="1800" i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Zorganizowanie banku czasu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  <a:buNone/>
                      </a:pPr>
                      <a:r>
                        <a:rPr lang="pl-PL" sz="1800" i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Partycypacyjne konkursy na zagospodarowanie przestrzeni sąsiedzkich zwłaszcza na nowych osiedlach i w sołectwach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063" marR="92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Urząd Miejski, gminne instytucje kultury</a:t>
                      </a:r>
                    </a:p>
                  </a:txBody>
                  <a:tcPr marL="92063" marR="92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24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624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C60AAE9-F0F1-2092-46F8-84971C423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10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89" y="796070"/>
            <a:ext cx="10960768" cy="1080000"/>
          </a:xfrm>
        </p:spPr>
        <p:txBody>
          <a:bodyPr anchor="ctr">
            <a:no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Podstawy i potrzeba opracowania Strategii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6" y="1959696"/>
            <a:ext cx="10960768" cy="393672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art. 10e-g ustawy z dnia 8 marca 1990 r. o samorządzie gminnym (Dz.U. </a:t>
            </a:r>
            <a:br>
              <a:rPr lang="pl-PL" sz="2000" dirty="0">
                <a:solidFill>
                  <a:srgbClr val="4A4949"/>
                </a:solidFill>
                <a:latin typeface="Outfit" pitchFamily="2" charset="0"/>
              </a:rPr>
            </a:b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z 2024 r., poz. 609, 721)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art. 9 pkt 5 i art. 10a  ust. 1 ustawy z dnia 6 grudnia 2006 r. o zasadach prowadzenia polityki rozwoju (Dz.U. 2024 r., poz. 324, 862)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poradnik „Strategia rozwoju gminy. Poradnik praktyczny” (Ministerstwo Funduszy i Polityki Regionalnej 2021)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Od 1 stycznia 2026 r. opracowanie strategii rozwoju gminy będzie obowiązkowe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Po dniu 30 czerwca 2026 r. ustalenia planu ogólnego będą </a:t>
            </a:r>
            <a:br>
              <a:rPr lang="pl-PL" sz="2000" dirty="0">
                <a:solidFill>
                  <a:srgbClr val="4A4949"/>
                </a:solidFill>
                <a:latin typeface="Outfit" pitchFamily="2" charset="0"/>
              </a:rPr>
            </a:b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określane z uwzględnieniem strategii rozwoju gminy </a:t>
            </a:r>
            <a:br>
              <a:rPr lang="pl-PL" sz="2000" dirty="0">
                <a:solidFill>
                  <a:srgbClr val="4A4949"/>
                </a:solidFill>
                <a:latin typeface="Outfit" pitchFamily="2" charset="0"/>
              </a:rPr>
            </a:b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lub strategii rozwoju ponadlokalnego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9" y="6051176"/>
            <a:ext cx="12192000" cy="806824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67489" y="293067"/>
            <a:ext cx="3912232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pic>
        <p:nvPicPr>
          <p:cNvPr id="9" name="Obraz 8" descr="piktogram przedstawia symbolicznie źródło wiedzy - dobrych rad, dobrych praktyk; źródło: href=&quot;https://www.flaticon.com/free-icons/advice&quot; title=&quot;advice icons&quot;&gt;Advice icons created by Fragneel - Flaticon&lt;/a&gt; [dostęp: 27.04.2023 r.]" title="advice">
            <a:extLst>
              <a:ext uri="{FF2B5EF4-FFF2-40B4-BE49-F238E27FC236}">
                <a16:creationId xmlns:a16="http://schemas.microsoft.com/office/drawing/2014/main" id="{82609FD9-EB01-3AD3-158E-B3A31F0303A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257" y="4334847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90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89" y="669249"/>
            <a:ext cx="10960768" cy="1080000"/>
          </a:xfrm>
        </p:spPr>
        <p:txBody>
          <a:bodyPr anchor="ctr">
            <a:norm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Zawartość Strategii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6" y="1749249"/>
            <a:ext cx="10960768" cy="4248000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600" u="sng" dirty="0">
                <a:solidFill>
                  <a:srgbClr val="4A4949"/>
                </a:solidFill>
                <a:latin typeface="Outfit" pitchFamily="2" charset="0"/>
              </a:rPr>
              <a:t>wnioski z diagnozy społecznej</a:t>
            </a:r>
            <a:r>
              <a:rPr lang="pl-PL" sz="2600" dirty="0">
                <a:solidFill>
                  <a:srgbClr val="4A4949"/>
                </a:solidFill>
                <a:latin typeface="Outfit" pitchFamily="2" charset="0"/>
              </a:rPr>
              <a:t>, gospodarczej i przestrzennej;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600" dirty="0">
                <a:solidFill>
                  <a:srgbClr val="4A4949"/>
                </a:solidFill>
                <a:latin typeface="Outfit" pitchFamily="2" charset="0"/>
              </a:rPr>
              <a:t>cele strategiczne rozwoju w wymiarze społecznym, gospodarczym i przestrzennym;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600" dirty="0">
                <a:solidFill>
                  <a:srgbClr val="4A4949"/>
                </a:solidFill>
                <a:latin typeface="Outfit" pitchFamily="2" charset="0"/>
              </a:rPr>
              <a:t>kierunki działań podejmowanych dla osiągnięcia celów strategicznych;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600" u="sng" dirty="0">
                <a:solidFill>
                  <a:srgbClr val="4A4949"/>
                </a:solidFill>
                <a:latin typeface="Outfit" pitchFamily="2" charset="0"/>
              </a:rPr>
              <a:t>oczekiwane rezultaty planowanych działań</a:t>
            </a:r>
            <a:r>
              <a:rPr lang="pl-PL" sz="2600" dirty="0">
                <a:solidFill>
                  <a:srgbClr val="4A4949"/>
                </a:solidFill>
                <a:latin typeface="Outfit" pitchFamily="2" charset="0"/>
              </a:rPr>
              <a:t>, w tym w wymiarze przestrzennym, oraz wskaźniki ich osiągnięcia;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600" u="sng" dirty="0">
                <a:solidFill>
                  <a:srgbClr val="4A4949"/>
                </a:solidFill>
                <a:latin typeface="Outfit" pitchFamily="2" charset="0"/>
              </a:rPr>
              <a:t>model struktury funkcjonalno-przestrzennej gminy</a:t>
            </a:r>
            <a:r>
              <a:rPr lang="pl-PL" sz="2600" dirty="0">
                <a:solidFill>
                  <a:srgbClr val="4A4949"/>
                </a:solidFill>
                <a:latin typeface="Outfit" pitchFamily="2" charset="0"/>
              </a:rPr>
              <a:t>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600" u="sng" dirty="0">
                <a:solidFill>
                  <a:srgbClr val="4A4949"/>
                </a:solidFill>
                <a:latin typeface="Outfit" pitchFamily="2" charset="0"/>
              </a:rPr>
              <a:t>ustalenia i rekomendacje w zakresie kształtowania i prowadzenia polityki przestrzennej </a:t>
            </a:r>
            <a:br>
              <a:rPr lang="pl-PL" sz="2600" u="sng" dirty="0">
                <a:solidFill>
                  <a:srgbClr val="4A4949"/>
                </a:solidFill>
                <a:latin typeface="Outfit" pitchFamily="2" charset="0"/>
              </a:rPr>
            </a:br>
            <a:r>
              <a:rPr lang="pl-PL" sz="2600" u="sng" dirty="0">
                <a:solidFill>
                  <a:srgbClr val="4A4949"/>
                </a:solidFill>
                <a:latin typeface="Outfit" pitchFamily="2" charset="0"/>
              </a:rPr>
              <a:t>w gminie</a:t>
            </a:r>
            <a:r>
              <a:rPr lang="pl-PL" sz="2600" dirty="0">
                <a:solidFill>
                  <a:srgbClr val="4A4949"/>
                </a:solidFill>
                <a:latin typeface="Outfit" pitchFamily="2" charset="0"/>
              </a:rPr>
              <a:t>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600" u="sng" dirty="0">
                <a:solidFill>
                  <a:srgbClr val="4A4949"/>
                </a:solidFill>
                <a:latin typeface="Outfit" pitchFamily="2" charset="0"/>
              </a:rPr>
              <a:t>obszary strategicznej interwencji określone w strategii rozwoju województwa</a:t>
            </a:r>
            <a:r>
              <a:rPr lang="pl-PL" sz="2600" dirty="0">
                <a:solidFill>
                  <a:srgbClr val="4A4949"/>
                </a:solidFill>
                <a:latin typeface="Outfit" pitchFamily="2" charset="0"/>
              </a:rPr>
              <a:t>, wraz z zakresem planowanych działań;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600" u="sng" dirty="0">
                <a:solidFill>
                  <a:srgbClr val="4A4949"/>
                </a:solidFill>
                <a:latin typeface="Outfit" pitchFamily="2" charset="0"/>
              </a:rPr>
              <a:t>obszary strategicznej interwencji kluczowe dla gminy</a:t>
            </a:r>
            <a:r>
              <a:rPr lang="pl-PL" sz="2600" dirty="0">
                <a:solidFill>
                  <a:srgbClr val="4A4949"/>
                </a:solidFill>
                <a:latin typeface="Outfit" pitchFamily="2" charset="0"/>
              </a:rPr>
              <a:t>, jeżeli takie zidentyfikowano, wraz z zakresem planowanych działań;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600" dirty="0">
                <a:solidFill>
                  <a:srgbClr val="4A4949"/>
                </a:solidFill>
                <a:latin typeface="Outfit" pitchFamily="2" charset="0"/>
              </a:rPr>
              <a:t>system realizacji strategii, w tym wytyczne do sporządzania dokumentów wykonawczych;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600" dirty="0">
                <a:solidFill>
                  <a:srgbClr val="4A4949"/>
                </a:solidFill>
                <a:latin typeface="Outfit" pitchFamily="2" charset="0"/>
              </a:rPr>
              <a:t>ramy finansowe i źródła finansowania.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176"/>
            <a:ext cx="12192000" cy="806824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67488" y="304227"/>
            <a:ext cx="3721767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</p:spTree>
    <p:extLst>
      <p:ext uri="{BB962C8B-B14F-4D97-AF65-F5344CB8AC3E}">
        <p14:creationId xmlns:p14="http://schemas.microsoft.com/office/powerpoint/2010/main" val="3851201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89" y="669249"/>
            <a:ext cx="10960768" cy="1080000"/>
          </a:xfrm>
        </p:spPr>
        <p:txBody>
          <a:bodyPr anchor="ctr">
            <a:norm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Wnioski z badań społecznych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07" y="1764000"/>
            <a:ext cx="10960768" cy="42480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Badania przeprowadzono w okresie 26.05 - 23.06.2023 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Udział wzięły 842 osoby.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Najwyższa ocena – walory krajobrazowe gminy (48% </a:t>
            </a:r>
            <a:r>
              <a:rPr lang="pl-PL" sz="2000" dirty="0" err="1">
                <a:solidFill>
                  <a:srgbClr val="4A4949"/>
                </a:solidFill>
                <a:latin typeface="Outfit" pitchFamily="2" charset="0"/>
              </a:rPr>
              <a:t>bdb</a:t>
            </a: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, 37% </a:t>
            </a:r>
            <a:r>
              <a:rPr lang="pl-PL" sz="2000" dirty="0" err="1">
                <a:solidFill>
                  <a:srgbClr val="4A4949"/>
                </a:solidFill>
                <a:latin typeface="Outfit" pitchFamily="2" charset="0"/>
              </a:rPr>
              <a:t>db</a:t>
            </a: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Wysokie oceny: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dostępność i jakość usług szkolnych: 19% </a:t>
            </a:r>
            <a:r>
              <a:rPr lang="pl-PL" sz="1800" dirty="0" err="1">
                <a:solidFill>
                  <a:srgbClr val="4A4949"/>
                </a:solidFill>
                <a:latin typeface="Outfit" pitchFamily="2" charset="0"/>
              </a:rPr>
              <a:t>bdb</a:t>
            </a: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, 40% </a:t>
            </a:r>
            <a:r>
              <a:rPr lang="pl-PL" sz="1800" dirty="0" err="1">
                <a:solidFill>
                  <a:srgbClr val="4A4949"/>
                </a:solidFill>
                <a:latin typeface="Outfit" pitchFamily="2" charset="0"/>
              </a:rPr>
              <a:t>db</a:t>
            </a: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, 20% przeciętnie (</a:t>
            </a:r>
            <a:r>
              <a:rPr lang="pl-PL" sz="1800" dirty="0" err="1">
                <a:solidFill>
                  <a:srgbClr val="4A4949"/>
                </a:solidFill>
                <a:latin typeface="Outfit" pitchFamily="2" charset="0"/>
              </a:rPr>
              <a:t>dst</a:t>
            </a: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);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dostępność sieci mediów (woda, kanalizacja, Internet itp.): 19% </a:t>
            </a:r>
            <a:r>
              <a:rPr lang="pl-PL" sz="1800" dirty="0" err="1">
                <a:solidFill>
                  <a:srgbClr val="4A4949"/>
                </a:solidFill>
                <a:latin typeface="Outfit" pitchFamily="2" charset="0"/>
              </a:rPr>
              <a:t>bdb</a:t>
            </a: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, 37% </a:t>
            </a:r>
            <a:r>
              <a:rPr lang="pl-PL" sz="1800" dirty="0" err="1">
                <a:solidFill>
                  <a:srgbClr val="4A4949"/>
                </a:solidFill>
                <a:latin typeface="Outfit" pitchFamily="2" charset="0"/>
              </a:rPr>
              <a:t>db</a:t>
            </a: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;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oferta usług związanych ze sportem i rekreacją:</a:t>
            </a:r>
            <a:br>
              <a:rPr lang="pl-PL" sz="1800" dirty="0">
                <a:solidFill>
                  <a:srgbClr val="4A4949"/>
                </a:solidFill>
                <a:latin typeface="Outfit" pitchFamily="2" charset="0"/>
              </a:rPr>
            </a:b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	18% </a:t>
            </a:r>
            <a:r>
              <a:rPr lang="pl-PL" sz="1800" dirty="0" err="1">
                <a:solidFill>
                  <a:srgbClr val="4A4949"/>
                </a:solidFill>
                <a:latin typeface="Outfit" pitchFamily="2" charset="0"/>
              </a:rPr>
              <a:t>bdb</a:t>
            </a: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, 40% </a:t>
            </a:r>
            <a:r>
              <a:rPr lang="pl-PL" sz="1800" dirty="0" err="1">
                <a:solidFill>
                  <a:srgbClr val="4A4949"/>
                </a:solidFill>
                <a:latin typeface="Outfit" pitchFamily="2" charset="0"/>
              </a:rPr>
              <a:t>db</a:t>
            </a: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, 23% przeciętnie;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poziom życia: 43% </a:t>
            </a:r>
            <a:r>
              <a:rPr lang="pl-PL" sz="1800" dirty="0" err="1">
                <a:solidFill>
                  <a:srgbClr val="4A4949"/>
                </a:solidFill>
                <a:latin typeface="Outfit" pitchFamily="2" charset="0"/>
              </a:rPr>
              <a:t>db</a:t>
            </a: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, 32% przeciętne;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176"/>
            <a:ext cx="12192000" cy="806824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97567" y="308302"/>
            <a:ext cx="3596927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1158D7C-424F-F5AB-890C-A819257AAE5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021" y="4385092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17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89" y="669249"/>
            <a:ext cx="10960768" cy="1080000"/>
          </a:xfrm>
        </p:spPr>
        <p:txBody>
          <a:bodyPr anchor="ctr">
            <a:norm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Wnioski z badań społecznych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D22DC0-5825-DFD9-D7FB-0A30FC8B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07" y="1764000"/>
            <a:ext cx="10960768" cy="42480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Przeciętne oceny: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poziom bezpieczeństwa: 39% </a:t>
            </a:r>
            <a:r>
              <a:rPr lang="pl-PL" sz="1800" dirty="0" err="1">
                <a:solidFill>
                  <a:srgbClr val="4A4949"/>
                </a:solidFill>
                <a:latin typeface="Outfit" pitchFamily="2" charset="0"/>
              </a:rPr>
              <a:t>db</a:t>
            </a: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, 32% przeciętnie;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dostęp do e-administracji: 35% </a:t>
            </a:r>
            <a:r>
              <a:rPr lang="pl-PL" sz="1800" dirty="0" err="1">
                <a:solidFill>
                  <a:srgbClr val="4A4949"/>
                </a:solidFill>
                <a:latin typeface="Outfit" pitchFamily="2" charset="0"/>
              </a:rPr>
              <a:t>db</a:t>
            </a: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, 26% przeciętnie;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sytuacja demograficzna: 31% </a:t>
            </a:r>
            <a:r>
              <a:rPr lang="pl-PL" sz="1800" dirty="0" err="1">
                <a:solidFill>
                  <a:srgbClr val="4A4949"/>
                </a:solidFill>
                <a:latin typeface="Outfit" pitchFamily="2" charset="0"/>
              </a:rPr>
              <a:t>db</a:t>
            </a: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, 31% przeciętnie;</a:t>
            </a:r>
          </a:p>
          <a:p>
            <a:pPr marL="914400" lvl="1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transport publiczny:  29% </a:t>
            </a:r>
            <a:r>
              <a:rPr lang="pl-PL" sz="1800" dirty="0" err="1">
                <a:solidFill>
                  <a:srgbClr val="4A4949"/>
                </a:solidFill>
                <a:latin typeface="Outfit" pitchFamily="2" charset="0"/>
              </a:rPr>
              <a:t>db</a:t>
            </a: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, 27% przeciętnie;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4A4949"/>
                </a:solidFill>
                <a:latin typeface="Outfit" pitchFamily="2" charset="0"/>
              </a:rPr>
              <a:t>Sfery nisko oceniane: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udogodnienia dla osób z niepełnosprawnościami lub ze szczególnymi potrzebami: 30% przeciętnie, 18% źle;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4A4949"/>
                </a:solidFill>
                <a:latin typeface="Outfit" pitchFamily="2" charset="0"/>
              </a:rPr>
              <a:t>lokalny rynek pracy: 42% ocen złych, 21% przeciętnych.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pl-PL" sz="1800" dirty="0">
              <a:solidFill>
                <a:srgbClr val="4A4949"/>
              </a:solidFill>
              <a:latin typeface="Outfit" pitchFamily="2" charset="0"/>
            </a:endParaRPr>
          </a:p>
          <a:p>
            <a:pPr algn="l"/>
            <a:r>
              <a:rPr lang="pl-PL" sz="2000" b="1" dirty="0">
                <a:solidFill>
                  <a:srgbClr val="4A4949"/>
                </a:solidFill>
                <a:latin typeface="Outfit" pitchFamily="2" charset="0"/>
              </a:rPr>
              <a:t>Wniosek: niepełna świadomość problemów demograficznych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3AA6BB-999D-C67E-471E-125CA4AB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176"/>
            <a:ext cx="12192000" cy="806824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A3D74501-D7AD-20FB-D2E2-C0E81D63AE82}"/>
              </a:ext>
            </a:extLst>
          </p:cNvPr>
          <p:cNvSpPr txBox="1">
            <a:spLocks/>
          </p:cNvSpPr>
          <p:nvPr/>
        </p:nvSpPr>
        <p:spPr>
          <a:xfrm>
            <a:off x="537410" y="6205935"/>
            <a:ext cx="10900611" cy="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>
                <a:solidFill>
                  <a:schemeClr val="bg1"/>
                </a:solidFill>
              </a:rPr>
              <a:t>Prezentacja dla Rady Miejskiej – styczeń / luty 2026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67488" y="256662"/>
            <a:ext cx="3585061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C87F267-E7D6-2D25-085A-FADB388AD90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25" y="1749249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8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88" y="641699"/>
            <a:ext cx="10960768" cy="1080000"/>
          </a:xfrm>
        </p:spPr>
        <p:txBody>
          <a:bodyPr anchor="ctr">
            <a:no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Wnioski z badań społecznych - problemy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67488" y="267689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graphicFrame>
        <p:nvGraphicFramePr>
          <p:cNvPr id="12" name="Symbol zastępczy zawartości 6">
            <a:extLst>
              <a:ext uri="{FF2B5EF4-FFF2-40B4-BE49-F238E27FC236}">
                <a16:creationId xmlns:a16="http://schemas.microsoft.com/office/drawing/2014/main" id="{A76A8E29-DC02-45BA-7505-B0DA1DFCE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236726"/>
              </p:ext>
            </p:extLst>
          </p:nvPr>
        </p:nvGraphicFramePr>
        <p:xfrm>
          <a:off x="612607" y="1802273"/>
          <a:ext cx="10870530" cy="4707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903">
                  <a:extLst>
                    <a:ext uri="{9D8B030D-6E8A-4147-A177-3AD203B41FA5}">
                      <a16:colId xmlns:a16="http://schemas.microsoft.com/office/drawing/2014/main" val="3163443569"/>
                    </a:ext>
                  </a:extLst>
                </a:gridCol>
                <a:gridCol w="5454627">
                  <a:extLst>
                    <a:ext uri="{9D8B030D-6E8A-4147-A177-3AD203B41FA5}">
                      <a16:colId xmlns:a16="http://schemas.microsoft.com/office/drawing/2014/main" val="3078957251"/>
                    </a:ext>
                  </a:extLst>
                </a:gridCol>
              </a:tblGrid>
              <a:tr h="5215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kern="1200" dirty="0">
                          <a:solidFill>
                            <a:schemeClr val="bg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Wskazywane najczęściej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kern="1200" dirty="0">
                          <a:solidFill>
                            <a:schemeClr val="bg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Wskazywane najrzadziej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83363"/>
                  </a:ext>
                </a:extLst>
              </a:tr>
              <a:tr h="4185937">
                <a:tc>
                  <a:txBody>
                    <a:bodyPr/>
                    <a:lstStyle/>
                    <a:p>
                      <a:pPr marL="457200" lvl="0" indent="-45720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zanieczyszczenie powietrza,</a:t>
                      </a:r>
                    </a:p>
                    <a:p>
                      <a:pPr marL="457200" lvl="0" indent="-45720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brak atrakcyjnych miejsc pracy,</a:t>
                      </a:r>
                    </a:p>
                    <a:p>
                      <a:pPr marL="457200" lvl="0" indent="-45720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zły stan dróg,</a:t>
                      </a:r>
                    </a:p>
                    <a:p>
                      <a:pPr marL="457200" lvl="0" indent="-45720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mało rozwinięta sieć dróg rowerowych,</a:t>
                      </a:r>
                    </a:p>
                    <a:p>
                      <a:pPr marL="457200" lvl="0" indent="-45720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niedostateczna opieka medyczna, </a:t>
                      </a:r>
                      <a:b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</a:b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w tym brak dostępu do lekarzy specjalistów,</a:t>
                      </a:r>
                    </a:p>
                    <a:p>
                      <a:pPr marL="457200" lvl="0" indent="-45720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zbyt duże natężenie ruchu (korki).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l-PL" sz="1800" b="1" kern="1200" dirty="0">
                        <a:solidFill>
                          <a:schemeClr val="tx1"/>
                        </a:solidFill>
                        <a:latin typeface="Outfit" pitchFamily="2" charset="0"/>
                        <a:ea typeface="+mj-ea"/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przestępczość,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alkoholizm,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brak mieszkań socjalnych </a:t>
                      </a:r>
                      <a:b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</a:b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i komunalnych,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słaby dostęp do sieci mediów (woda, kanalizacja, Internet itp.),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brak placów zabaw i innej infrastruktury rekreacyjnej,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nieracjonalne gospodarowanie środkami publicznymi,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niewystarczająca oferta sportowa,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Outfit" pitchFamily="2" charset="0"/>
                          <a:ea typeface="+mj-ea"/>
                          <a:cs typeface="+mj-cs"/>
                        </a:rPr>
                        <a:t>niewystarczająca oferta usług turystycznych.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268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8173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67488" y="262221"/>
            <a:ext cx="3721767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38407E2E-57E5-E197-BC5C-ED61D7569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09432"/>
              </p:ext>
            </p:extLst>
          </p:nvPr>
        </p:nvGraphicFramePr>
        <p:xfrm>
          <a:off x="657725" y="669247"/>
          <a:ext cx="10780292" cy="5927710"/>
        </p:xfrm>
        <a:graphic>
          <a:graphicData uri="http://schemas.openxmlformats.org/drawingml/2006/table">
            <a:tbl>
              <a:tblPr/>
              <a:tblGrid>
                <a:gridCol w="2943852">
                  <a:extLst>
                    <a:ext uri="{9D8B030D-6E8A-4147-A177-3AD203B41FA5}">
                      <a16:colId xmlns:a16="http://schemas.microsoft.com/office/drawing/2014/main" val="3984789699"/>
                    </a:ext>
                  </a:extLst>
                </a:gridCol>
                <a:gridCol w="456089">
                  <a:extLst>
                    <a:ext uri="{9D8B030D-6E8A-4147-A177-3AD203B41FA5}">
                      <a16:colId xmlns:a16="http://schemas.microsoft.com/office/drawing/2014/main" val="3788213078"/>
                    </a:ext>
                  </a:extLst>
                </a:gridCol>
                <a:gridCol w="845838">
                  <a:extLst>
                    <a:ext uri="{9D8B030D-6E8A-4147-A177-3AD203B41FA5}">
                      <a16:colId xmlns:a16="http://schemas.microsoft.com/office/drawing/2014/main" val="645786618"/>
                    </a:ext>
                  </a:extLst>
                </a:gridCol>
                <a:gridCol w="845838">
                  <a:extLst>
                    <a:ext uri="{9D8B030D-6E8A-4147-A177-3AD203B41FA5}">
                      <a16:colId xmlns:a16="http://schemas.microsoft.com/office/drawing/2014/main" val="2592269996"/>
                    </a:ext>
                  </a:extLst>
                </a:gridCol>
                <a:gridCol w="845838">
                  <a:extLst>
                    <a:ext uri="{9D8B030D-6E8A-4147-A177-3AD203B41FA5}">
                      <a16:colId xmlns:a16="http://schemas.microsoft.com/office/drawing/2014/main" val="3465961927"/>
                    </a:ext>
                  </a:extLst>
                </a:gridCol>
                <a:gridCol w="845838">
                  <a:extLst>
                    <a:ext uri="{9D8B030D-6E8A-4147-A177-3AD203B41FA5}">
                      <a16:colId xmlns:a16="http://schemas.microsoft.com/office/drawing/2014/main" val="3423156829"/>
                    </a:ext>
                  </a:extLst>
                </a:gridCol>
                <a:gridCol w="845838">
                  <a:extLst>
                    <a:ext uri="{9D8B030D-6E8A-4147-A177-3AD203B41FA5}">
                      <a16:colId xmlns:a16="http://schemas.microsoft.com/office/drawing/2014/main" val="1701652058"/>
                    </a:ext>
                  </a:extLst>
                </a:gridCol>
                <a:gridCol w="845838">
                  <a:extLst>
                    <a:ext uri="{9D8B030D-6E8A-4147-A177-3AD203B41FA5}">
                      <a16:colId xmlns:a16="http://schemas.microsoft.com/office/drawing/2014/main" val="3610444577"/>
                    </a:ext>
                  </a:extLst>
                </a:gridCol>
                <a:gridCol w="713159">
                  <a:extLst>
                    <a:ext uri="{9D8B030D-6E8A-4147-A177-3AD203B41FA5}">
                      <a16:colId xmlns:a16="http://schemas.microsoft.com/office/drawing/2014/main" val="3190649685"/>
                    </a:ext>
                  </a:extLst>
                </a:gridCol>
                <a:gridCol w="398041">
                  <a:extLst>
                    <a:ext uri="{9D8B030D-6E8A-4147-A177-3AD203B41FA5}">
                      <a16:colId xmlns:a16="http://schemas.microsoft.com/office/drawing/2014/main" val="3768516048"/>
                    </a:ext>
                  </a:extLst>
                </a:gridCol>
                <a:gridCol w="398041">
                  <a:extLst>
                    <a:ext uri="{9D8B030D-6E8A-4147-A177-3AD203B41FA5}">
                      <a16:colId xmlns:a16="http://schemas.microsoft.com/office/drawing/2014/main" val="3974220860"/>
                    </a:ext>
                  </a:extLst>
                </a:gridCol>
                <a:gridCol w="398041">
                  <a:extLst>
                    <a:ext uri="{9D8B030D-6E8A-4147-A177-3AD203B41FA5}">
                      <a16:colId xmlns:a16="http://schemas.microsoft.com/office/drawing/2014/main" val="3705976221"/>
                    </a:ext>
                  </a:extLst>
                </a:gridCol>
                <a:gridCol w="398041">
                  <a:extLst>
                    <a:ext uri="{9D8B030D-6E8A-4147-A177-3AD203B41FA5}">
                      <a16:colId xmlns:a16="http://schemas.microsoft.com/office/drawing/2014/main" val="1269201604"/>
                    </a:ext>
                  </a:extLst>
                </a:gridCol>
              </a:tblGrid>
              <a:tr h="1975514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Czy pojawiające się w otoczeniu szanse spotęgują mocne strony gminy Mosina? 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Położenie w aglomeracji poznańskiej, strategiczny obszar środkowej Wielkopolski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Dynamiczna gospodarka lokalna aglomeracji poznańskiej – wysokie wskaźniki konsumpcji, w tym popyt na rynku mieszkaniowym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Środki zewnętrzne na transformację energetyczną i projekty środowiskowe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Regionalne, krajowe i unijne programy dofinansowania budowy i remontu dróg lokalnych oraz węzłów integrujących różne formy transportu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Poszukiwanie przez inwestorów nowych lokalizacji w otoczeniu Poznania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Wzrost znaczenia czasu wolnego w życiu ludzi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Wzrost popularności turystyki „tematycznej”, eksploracji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Rosnące zainteresowanie naturą, zdrowym stylem życia, unikalnością, wyjątkowością, produktami lokalnymi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Współpraca w Metropolii Poznań, rozwój wspólnych instytucji i wzrost wymiany wiedzy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Dalszy rozwój technik teleinformatycznych, umożliwiających pracę i świadczenie usług na odległość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Silny patriotyzm lokalny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92967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WAGA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2,750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2,333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2,786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2,533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2,286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2,571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2,400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955415"/>
                  </a:ext>
                </a:extLst>
              </a:tr>
              <a:tr h="263403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Unikalne dziedzictwo gminy jako miejsca (przyrodnicze, historyczne, kulturowe)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97678"/>
                          </a:highlight>
                          <a:latin typeface="Calibri" panose="020F0502020204030204" pitchFamily="34" charset="0"/>
                        </a:rPr>
                        <a:t>40,7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6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C4C6"/>
                          </a:highlight>
                          <a:latin typeface="Calibri" panose="020F0502020204030204" pitchFamily="34" charset="0"/>
                        </a:rPr>
                        <a:t>17,26666667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BFC1"/>
                          </a:highlight>
                          <a:latin typeface="Calibri" panose="020F0502020204030204" pitchFamily="34" charset="0"/>
                        </a:rPr>
                        <a:t>18,74666667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FC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A9395"/>
                          </a:highlight>
                          <a:latin typeface="Calibri" panose="020F0502020204030204" pitchFamily="34" charset="0"/>
                        </a:rPr>
                        <a:t>32,06666667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39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AA0A2"/>
                          </a:highlight>
                          <a:latin typeface="Calibri" panose="020F0502020204030204" pitchFamily="34" charset="0"/>
                        </a:rPr>
                        <a:t>28,19047619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0A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AA9AB"/>
                          </a:highlight>
                          <a:latin typeface="Calibri" panose="020F0502020204030204" pitchFamily="34" charset="0"/>
                        </a:rPr>
                        <a:t>25,37143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9A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D5D8"/>
                          </a:highlight>
                          <a:latin typeface="Calibri" panose="020F0502020204030204" pitchFamily="34" charset="0"/>
                        </a:rPr>
                        <a:t>11,84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5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DEF"/>
                          </a:highlight>
                          <a:latin typeface="Calibri" panose="020F0502020204030204" pitchFamily="34" charset="0"/>
                        </a:rPr>
                        <a:t>4,851111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910917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Duża liczba ludności gminy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2,286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BEC1"/>
                          </a:highlight>
                          <a:latin typeface="Calibri" panose="020F0502020204030204" pitchFamily="34" charset="0"/>
                        </a:rPr>
                        <a:t>18,85714286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EC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D6D9"/>
                          </a:highlight>
                          <a:latin typeface="Calibri" panose="020F0502020204030204" pitchFamily="34" charset="0"/>
                        </a:rPr>
                        <a:t>11,58095238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6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958178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Umiarkowanie dodatnie saldo migracji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1,714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DF0"/>
                          </a:highlight>
                          <a:latin typeface="Calibri" panose="020F0502020204030204" pitchFamily="34" charset="0"/>
                        </a:rPr>
                        <a:t>4,714285714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2E5"/>
                          </a:highlight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2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EF1"/>
                          </a:highlight>
                          <a:latin typeface="Calibri" panose="020F0502020204030204" pitchFamily="34" charset="0"/>
                        </a:rPr>
                        <a:t>4,342857143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E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FF2"/>
                          </a:highlight>
                          <a:latin typeface="Calibri" panose="020F0502020204030204" pitchFamily="34" charset="0"/>
                        </a:rPr>
                        <a:t>4,114286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811292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Relatywnie młoda ludność gminy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6E9"/>
                          </a:highlight>
                          <a:latin typeface="Calibri" panose="020F0502020204030204" pitchFamily="34" charset="0"/>
                        </a:rPr>
                        <a:t>6,875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6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BC3C5"/>
                          </a:highlight>
                          <a:latin typeface="Calibri" panose="020F0502020204030204" pitchFamily="34" charset="0"/>
                        </a:rPr>
                        <a:t>17,5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3C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D3D5"/>
                          </a:highlight>
                          <a:latin typeface="Calibri" panose="020F0502020204030204" pitchFamily="34" charset="0"/>
                        </a:rPr>
                        <a:t>12,66666667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3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9E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069082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Powszechny dostęp do Internetu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CACD"/>
                          </a:highlight>
                          <a:latin typeface="Calibri" panose="020F0502020204030204" pitchFamily="34" charset="0"/>
                        </a:rPr>
                        <a:t>15,2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A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AADB0"/>
                          </a:highlight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DB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804243"/>
                  </a:ext>
                </a:extLst>
              </a:tr>
              <a:tr h="132881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Działanie ŚDS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2,333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D6D9"/>
                          </a:highlight>
                          <a:latin typeface="Calibri" panose="020F0502020204030204" pitchFamily="34" charset="0"/>
                        </a:rPr>
                        <a:t>11,66667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6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118262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Potencjał organizacji pozarządowych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A9194"/>
                          </a:highlight>
                          <a:latin typeface="Calibri" panose="020F0502020204030204" pitchFamily="34" charset="0"/>
                        </a:rPr>
                        <a:t>32,5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1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BDBF"/>
                          </a:highlight>
                          <a:latin typeface="Calibri" panose="020F0502020204030204" pitchFamily="34" charset="0"/>
                        </a:rPr>
                        <a:t>19,28571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D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CCCF"/>
                          </a:highlight>
                          <a:latin typeface="Calibri" panose="020F0502020204030204" pitchFamily="34" charset="0"/>
                        </a:rPr>
                        <a:t>14,75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C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512479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Wiele oryginalnych inicjatyw mieszkańców (np. rowery DRooM)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2,400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7EA"/>
                          </a:highlight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7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D3D6"/>
                          </a:highlight>
                          <a:latin typeface="Calibri" panose="020F0502020204030204" pitchFamily="34" charset="0"/>
                        </a:rPr>
                        <a:t>12,48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3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8EB"/>
                          </a:highlight>
                          <a:latin typeface="Calibri" panose="020F0502020204030204" pitchFamily="34" charset="0"/>
                        </a:rPr>
                        <a:t>6,171429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8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CED0"/>
                          </a:highlight>
                          <a:latin typeface="Calibri" panose="020F0502020204030204" pitchFamily="34" charset="0"/>
                        </a:rPr>
                        <a:t>14,16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840283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Bogata, wszechstronna oferta placówek kultury,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5E8"/>
                          </a:highlight>
                          <a:latin typeface="Calibri" panose="020F0502020204030204" pitchFamily="34" charset="0"/>
                        </a:rPr>
                        <a:t>7,058333333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5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AA4A7"/>
                          </a:highlight>
                          <a:latin typeface="Calibri" panose="020F0502020204030204" pitchFamily="34" charset="0"/>
                        </a:rPr>
                        <a:t>26,69333333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4A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DBDE"/>
                          </a:highlight>
                          <a:latin typeface="Calibri" panose="020F0502020204030204" pitchFamily="34" charset="0"/>
                        </a:rPr>
                        <a:t>10,09556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163281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Rozwinięta baza sportowa i rekreacyjna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3E5"/>
                          </a:highlight>
                          <a:latin typeface="Calibri" panose="020F0502020204030204" pitchFamily="34" charset="0"/>
                        </a:rPr>
                        <a:t>7,883333333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3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5E7"/>
                          </a:highlight>
                          <a:latin typeface="Calibri" panose="020F0502020204030204" pitchFamily="34" charset="0"/>
                        </a:rPr>
                        <a:t>7,262222222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98284"/>
                          </a:highlight>
                          <a:latin typeface="Calibri" panose="020F0502020204030204" pitchFamily="34" charset="0"/>
                        </a:rPr>
                        <a:t>37,26666667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2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233393"/>
                  </a:ext>
                </a:extLst>
              </a:tr>
              <a:tr h="263403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Wypracowany model sportu szkolnego - „Najbardziej usportowiona gmina powiatu poznańskiego”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2,633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BABC"/>
                          </a:highlight>
                          <a:latin typeface="Calibri" panose="020F0502020204030204" pitchFamily="34" charset="0"/>
                        </a:rPr>
                        <a:t>20,31429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A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504112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Dobrze oceniany poziom bezpieczeństwa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2,333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DF0"/>
                          </a:highlight>
                          <a:latin typeface="Calibri" panose="020F0502020204030204" pitchFamily="34" charset="0"/>
                        </a:rPr>
                        <a:t>4,588889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72844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Tradycje przedsiębiorczości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D3D6"/>
                          </a:highlight>
                          <a:latin typeface="Calibri" panose="020F0502020204030204" pitchFamily="34" charset="0"/>
                        </a:rPr>
                        <a:t>12,46666667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3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D7D9"/>
                          </a:highlight>
                          <a:latin typeface="Calibri" panose="020F0502020204030204" pitchFamily="34" charset="0"/>
                        </a:rPr>
                        <a:t>11,48444444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9EC"/>
                          </a:highlight>
                          <a:latin typeface="Calibri" panose="020F0502020204030204" pitchFamily="34" charset="0"/>
                        </a:rPr>
                        <a:t>5,828571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C7C9"/>
                          </a:highlight>
                          <a:latin typeface="Calibri" panose="020F0502020204030204" pitchFamily="34" charset="0"/>
                        </a:rPr>
                        <a:t>16,32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7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EF1"/>
                          </a:highlight>
                          <a:latin typeface="Calibri" panose="020F0502020204030204" pitchFamily="34" charset="0"/>
                        </a:rPr>
                        <a:t>4,457778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741186"/>
                  </a:ext>
                </a:extLst>
              </a:tr>
              <a:tr h="263403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Wzrost udziału działalności profesjonalnej oraz usług osobistych (sektory M, S i T PKD)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1,800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BBBE"/>
                          </a:highlight>
                          <a:latin typeface="Calibri" panose="020F0502020204030204" pitchFamily="34" charset="0"/>
                        </a:rPr>
                        <a:t>19,8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BB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FF2"/>
                          </a:highlight>
                          <a:latin typeface="Calibri" panose="020F0502020204030204" pitchFamily="34" charset="0"/>
                        </a:rPr>
                        <a:t>4,2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DEE1"/>
                          </a:highlight>
                          <a:latin typeface="Calibri" panose="020F0502020204030204" pitchFamily="34" charset="0"/>
                        </a:rPr>
                        <a:t>9,12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E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C4C6"/>
                          </a:highlight>
                          <a:latin typeface="Calibri" panose="020F0502020204030204" pitchFamily="34" charset="0"/>
                        </a:rPr>
                        <a:t>17,28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986814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Wyspecjalizowane gospodarstwa rolne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2,273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8EB"/>
                          </a:highlight>
                          <a:latin typeface="Calibri" panose="020F0502020204030204" pitchFamily="34" charset="0"/>
                        </a:rPr>
                        <a:t>6,25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8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C3C5"/>
                          </a:highlight>
                          <a:latin typeface="Calibri" panose="020F0502020204030204" pitchFamily="34" charset="0"/>
                        </a:rPr>
                        <a:t>17,53247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3C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087756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Zoptymalizowane wydatki na oświatę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2,214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AED"/>
                          </a:highlight>
                          <a:latin typeface="Calibri" panose="020F0502020204030204" pitchFamily="34" charset="0"/>
                        </a:rPr>
                        <a:t>5,535714286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A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8EB"/>
                          </a:highlight>
                          <a:latin typeface="Calibri" panose="020F0502020204030204" pitchFamily="34" charset="0"/>
                        </a:rPr>
                        <a:t>6,168367347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8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98667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Niski poziom zadłużenia gminy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BFC2"/>
                          </a:highlight>
                          <a:latin typeface="Calibri" panose="020F0502020204030204" pitchFamily="34" charset="0"/>
                        </a:rPr>
                        <a:t>18,5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FC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B9BB"/>
                          </a:highlight>
                          <a:latin typeface="Calibri" panose="020F0502020204030204" pitchFamily="34" charset="0"/>
                        </a:rPr>
                        <a:t>20,61428571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9B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899111"/>
                  </a:ext>
                </a:extLst>
              </a:tr>
              <a:tr h="263403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„Flagowe” atrakcje turystyczne w skali regionu – Wielkopolski Park Narodowy (WPN – 1 mln gości rocznie) i Rogalin (60-70 tys. gości)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98688"/>
                          </a:highlight>
                          <a:latin typeface="Calibri" panose="020F0502020204030204" pitchFamily="34" charset="0"/>
                        </a:rPr>
                        <a:t>35,84821429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68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C0C3"/>
                          </a:highlight>
                          <a:latin typeface="Calibri" panose="020F0502020204030204" pitchFamily="34" charset="0"/>
                        </a:rPr>
                        <a:t>18,25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0C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98D8F"/>
                          </a:highlight>
                          <a:latin typeface="Calibri" panose="020F0502020204030204" pitchFamily="34" charset="0"/>
                        </a:rPr>
                        <a:t>33,89285714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D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A9A9D"/>
                          </a:highlight>
                          <a:latin typeface="Calibri" panose="020F0502020204030204" pitchFamily="34" charset="0"/>
                        </a:rPr>
                        <a:t>29,79591837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A9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BABD"/>
                          </a:highlight>
                          <a:latin typeface="Calibri" panose="020F0502020204030204" pitchFamily="34" charset="0"/>
                        </a:rPr>
                        <a:t>20,11224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A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54708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Zmodernizowana infrastruktura kolejowa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9EC"/>
                          </a:highlight>
                          <a:latin typeface="Calibri" panose="020F0502020204030204" pitchFamily="34" charset="0"/>
                        </a:rPr>
                        <a:t>5,833333333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6E8"/>
                          </a:highlight>
                          <a:latin typeface="Calibri" panose="020F0502020204030204" pitchFamily="34" charset="0"/>
                        </a:rPr>
                        <a:t>6,964285714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6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789136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Poprawa dostępności transportem kolejowym, 3 węzły przesiadkowe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Calibri" panose="020F0502020204030204" pitchFamily="34" charset="0"/>
                        </a:rPr>
                        <a:t>44,57142857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BABC"/>
                          </a:highlight>
                          <a:latin typeface="Calibri" panose="020F0502020204030204" pitchFamily="34" charset="0"/>
                        </a:rPr>
                        <a:t>20,26666667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A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143581"/>
                  </a:ext>
                </a:extLst>
              </a:tr>
              <a:tr h="263403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Rozbudowana oferta transportu autobusowego, darmowa komunikacja gminna dla posiadaczy MKM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2,200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D4D7"/>
                          </a:highlight>
                          <a:latin typeface="Calibri" panose="020F0502020204030204" pitchFamily="34" charset="0"/>
                        </a:rPr>
                        <a:t>12,25714286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4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56372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Bardzo duży potencjał do wzrostu korzystania z transportu publicznego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2,071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C4C7"/>
                          </a:highlight>
                          <a:latin typeface="Calibri" panose="020F0502020204030204" pitchFamily="34" charset="0"/>
                        </a:rPr>
                        <a:t>17,08928571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4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AA7A9"/>
                          </a:highlight>
                          <a:latin typeface="Calibri" panose="020F0502020204030204" pitchFamily="34" charset="0"/>
                        </a:rPr>
                        <a:t>25,96683673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7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DADD"/>
                          </a:highlight>
                          <a:latin typeface="Calibri" panose="020F0502020204030204" pitchFamily="34" charset="0"/>
                        </a:rPr>
                        <a:t>10,4952381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A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C9CC"/>
                          </a:highlight>
                          <a:latin typeface="Calibri" panose="020F0502020204030204" pitchFamily="34" charset="0"/>
                        </a:rPr>
                        <a:t>15,53571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757887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Wysokie zalesienie (37%), bogactwo gatunków roślin i zwierząt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D3D6"/>
                          </a:highlight>
                          <a:latin typeface="Calibri" panose="020F0502020204030204" pitchFamily="34" charset="0"/>
                        </a:rPr>
                        <a:t>12,46666667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3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D6D8"/>
                          </a:highlight>
                          <a:latin typeface="Calibri" panose="020F0502020204030204" pitchFamily="34" charset="0"/>
                        </a:rPr>
                        <a:t>11,78666667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6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B8BB"/>
                          </a:highlight>
                          <a:latin typeface="Calibri" panose="020F0502020204030204" pitchFamily="34" charset="0"/>
                        </a:rPr>
                        <a:t>20,72380952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8B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A9C9F"/>
                          </a:highlight>
                          <a:latin typeface="Calibri" panose="020F0502020204030204" pitchFamily="34" charset="0"/>
                        </a:rPr>
                        <a:t>29,14286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C9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717756"/>
                  </a:ext>
                </a:extLst>
              </a:tr>
              <a:tr h="1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Rozwinięty system terenów zieleni gminnej, zwł. w samej Mosinie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2,071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BEE"/>
                          </a:highlight>
                          <a:latin typeface="Calibri" panose="020F0502020204030204" pitchFamily="34" charset="0"/>
                        </a:rPr>
                        <a:t>5,178571429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B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C8CA"/>
                          </a:highlight>
                          <a:latin typeface="Calibri" panose="020F0502020204030204" pitchFamily="34" charset="0"/>
                        </a:rPr>
                        <a:t>15,97959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8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FCF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34" marR="3334" marT="33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802343"/>
                  </a:ext>
                </a:extLst>
              </a:tr>
            </a:tbl>
          </a:graphicData>
        </a:graphic>
      </p:graphicFrame>
      <p:sp>
        <p:nvSpPr>
          <p:cNvPr id="16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89" y="669249"/>
            <a:ext cx="10581480" cy="891103"/>
          </a:xfrm>
        </p:spPr>
        <p:txBody>
          <a:bodyPr anchor="ctr">
            <a:norm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Wnioski z diagnozy </a:t>
            </a:r>
            <a:r>
              <a:rPr lang="pl-PL" sz="4000" b="1" dirty="0">
                <a:solidFill>
                  <a:srgbClr val="005761"/>
                </a:solidFill>
                <a:latin typeface="Calibri" panose="020F0502020204030204" pitchFamily="34" charset="0"/>
              </a:rPr>
              <a:t>→</a:t>
            </a:r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 analiza SWOT</a:t>
            </a:r>
          </a:p>
        </p:txBody>
      </p:sp>
    </p:spTree>
    <p:extLst>
      <p:ext uri="{BB962C8B-B14F-4D97-AF65-F5344CB8AC3E}">
        <p14:creationId xmlns:p14="http://schemas.microsoft.com/office/powerpoint/2010/main" val="358820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B7DB873E-2EA1-0662-4450-CA69481B7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6" y="541036"/>
            <a:ext cx="10780295" cy="128213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F1F4A4CA-97DC-208C-B840-60A99181D649}"/>
              </a:ext>
            </a:extLst>
          </p:cNvPr>
          <p:cNvSpPr txBox="1">
            <a:spLocks/>
          </p:cNvSpPr>
          <p:nvPr/>
        </p:nvSpPr>
        <p:spPr>
          <a:xfrm>
            <a:off x="597566" y="348262"/>
            <a:ext cx="3587197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b="1" dirty="0">
                <a:solidFill>
                  <a:srgbClr val="005761"/>
                </a:solidFill>
                <a:latin typeface="Outfit" pitchFamily="2" charset="0"/>
              </a:rPr>
              <a:t>Strategia Rozwoju Gminy Mosina na lata 2025-2034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874838E-7B93-7D5D-D372-9E80E2765B00}"/>
              </a:ext>
            </a:extLst>
          </p:cNvPr>
          <p:cNvSpPr txBox="1">
            <a:spLocks/>
          </p:cNvSpPr>
          <p:nvPr/>
        </p:nvSpPr>
        <p:spPr>
          <a:xfrm>
            <a:off x="7776411" y="348263"/>
            <a:ext cx="3721768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solidFill>
                  <a:srgbClr val="005761"/>
                </a:solidFill>
                <a:latin typeface="Outfit" pitchFamily="2" charset="0"/>
              </a:rPr>
              <a:t>GMINA MOSINA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9F4FB99E-FD21-9F8E-0214-9437872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25" y="629605"/>
            <a:ext cx="10780295" cy="893350"/>
          </a:xfrm>
        </p:spPr>
        <p:txBody>
          <a:bodyPr anchor="ctr">
            <a:normAutofit/>
          </a:bodyPr>
          <a:lstStyle/>
          <a:p>
            <a:pPr algn="l"/>
            <a:r>
              <a:rPr lang="pl-PL" sz="4000" b="1" dirty="0">
                <a:solidFill>
                  <a:srgbClr val="005761"/>
                </a:solidFill>
                <a:latin typeface="Outfit" pitchFamily="2" charset="0"/>
              </a:rPr>
              <a:t>Analiza SWOT- </a:t>
            </a:r>
            <a:r>
              <a:rPr lang="pl-PL" sz="2400" b="1" dirty="0">
                <a:solidFill>
                  <a:srgbClr val="005761"/>
                </a:solidFill>
                <a:latin typeface="Outfit" pitchFamily="2" charset="0"/>
              </a:rPr>
              <a:t>Macierz SO-OS</a:t>
            </a:r>
            <a:r>
              <a:rPr lang="pl-PL" sz="3600" b="1" dirty="0">
                <a:solidFill>
                  <a:srgbClr val="005761"/>
                </a:solidFill>
                <a:latin typeface="Outfit" pitchFamily="2" charset="0"/>
              </a:rPr>
              <a:t>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032" y="988020"/>
            <a:ext cx="9275679" cy="57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6205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2325</Words>
  <Application>Microsoft Office PowerPoint</Application>
  <PresentationFormat>Panoramiczny</PresentationFormat>
  <Paragraphs>547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Outfit</vt:lpstr>
      <vt:lpstr>Symbol</vt:lpstr>
      <vt:lpstr>Motyw pakietu Office</vt:lpstr>
      <vt:lpstr>Prezentacja programu PowerPoint</vt:lpstr>
      <vt:lpstr>Strategia Rozwoju Gminy Mosina  na lata 2025-2034</vt:lpstr>
      <vt:lpstr>Podstawy i potrzeba opracowania Strategii</vt:lpstr>
      <vt:lpstr>Zawartość Strategii</vt:lpstr>
      <vt:lpstr>Wnioski z badań społecznych</vt:lpstr>
      <vt:lpstr>Wnioski z badań społecznych</vt:lpstr>
      <vt:lpstr>Wnioski z badań społecznych - problemy</vt:lpstr>
      <vt:lpstr>Wnioski z diagnozy → analiza SWOT</vt:lpstr>
      <vt:lpstr>Analiza SWOT- Macierz SO-OS </vt:lpstr>
      <vt:lpstr>Analiza SWOT - FINAŁ: wybór strategii</vt:lpstr>
      <vt:lpstr>Wizja rozwoju gminy – jacy chcemy być?</vt:lpstr>
      <vt:lpstr>Cele strategiczne – jacy chcemy być?</vt:lpstr>
      <vt:lpstr>Kierunki działań</vt:lpstr>
      <vt:lpstr>Kierunki działań</vt:lpstr>
      <vt:lpstr>Kierunki działań</vt:lpstr>
      <vt:lpstr>Oczekiwane rezultaty – przykład wskaźników</vt:lpstr>
      <vt:lpstr>Prezentacja programu PowerPoint</vt:lpstr>
      <vt:lpstr>Prezentacja programu PowerPoint</vt:lpstr>
      <vt:lpstr>Prezentacja programu PowerPoint</vt:lpstr>
      <vt:lpstr>Prezentacja programu PowerPoint</vt:lpstr>
      <vt:lpstr>System wdrażania  strategii</vt:lpstr>
      <vt:lpstr>System wdrażania strategii</vt:lpstr>
      <vt:lpstr>Wytyczne do sporządzania dokumentów wykonawczych - przykłady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XXX</dc:creator>
  <cp:lastModifiedBy>Krzysztof Rosenkiewicz</cp:lastModifiedBy>
  <cp:revision>47</cp:revision>
  <cp:lastPrinted>2025-04-07T09:11:19Z</cp:lastPrinted>
  <dcterms:created xsi:type="dcterms:W3CDTF">2023-05-29T10:48:56Z</dcterms:created>
  <dcterms:modified xsi:type="dcterms:W3CDTF">2026-01-30T08:31:32Z</dcterms:modified>
</cp:coreProperties>
</file>