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8" r:id="rId3"/>
    <p:sldId id="270" r:id="rId4"/>
    <p:sldId id="259" r:id="rId5"/>
    <p:sldId id="269" r:id="rId6"/>
    <p:sldId id="263" r:id="rId7"/>
    <p:sldId id="264" r:id="rId8"/>
    <p:sldId id="265" r:id="rId9"/>
    <p:sldId id="271" r:id="rId10"/>
    <p:sldId id="285" r:id="rId11"/>
    <p:sldId id="273" r:id="rId12"/>
    <p:sldId id="286" r:id="rId13"/>
    <p:sldId id="283" r:id="rId14"/>
    <p:sldId id="277" r:id="rId15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15091863517062"/>
          <c:y val="4.3421302624990131E-2"/>
          <c:w val="0.68978735296976768"/>
          <c:h val="0.745988167176271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Arkusz1!$A$7</c:f>
              <c:strCache>
                <c:ptCount val="1"/>
                <c:pt idx="0">
                  <c:v>Dochody bieżące</c:v>
                </c:pt>
              </c:strCache>
            </c:strRef>
          </c:tx>
          <c:invertIfNegative val="0"/>
          <c:val>
            <c:numRef>
              <c:f>Arkusz1!$B$7:$C$7</c:f>
              <c:numCache>
                <c:formatCode>0.00%</c:formatCode>
                <c:ptCount val="2"/>
                <c:pt idx="0" formatCode="#,##0.00">
                  <c:v>133565493.59</c:v>
                </c:pt>
                <c:pt idx="1">
                  <c:v>0.88843436562257039</c:v>
                </c:pt>
              </c:numCache>
            </c:numRef>
          </c:val>
        </c:ser>
        <c:ser>
          <c:idx val="1"/>
          <c:order val="1"/>
          <c:tx>
            <c:strRef>
              <c:f>Arkusz1!$A$8</c:f>
              <c:strCache>
                <c:ptCount val="1"/>
                <c:pt idx="0">
                  <c:v>Dochody majątkowe</c:v>
                </c:pt>
              </c:strCache>
            </c:strRef>
          </c:tx>
          <c:invertIfNegative val="0"/>
          <c:val>
            <c:numRef>
              <c:f>Arkusz1!$B$8:$C$8</c:f>
              <c:numCache>
                <c:formatCode>0.00%</c:formatCode>
                <c:ptCount val="2"/>
                <c:pt idx="0" formatCode="#,##0.00">
                  <c:v>16772560.359999999</c:v>
                </c:pt>
                <c:pt idx="1">
                  <c:v>0.1115656343774297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95840"/>
        <c:axId val="24197376"/>
      </c:barChart>
      <c:catAx>
        <c:axId val="241958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4197376"/>
        <c:crosses val="autoZero"/>
        <c:auto val="1"/>
        <c:lblAlgn val="ctr"/>
        <c:lblOffset val="100"/>
        <c:noMultiLvlLbl val="0"/>
      </c:catAx>
      <c:valAx>
        <c:axId val="24197376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2419584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Arkusz1!$A$150:$A$151</c:f>
              <c:strCache>
                <c:ptCount val="2"/>
                <c:pt idx="0">
                  <c:v>Projekt Budżetu 2018 - wydatki</c:v>
                </c:pt>
                <c:pt idx="1">
                  <c:v>Projekt Budżetu 2019 - wydatki</c:v>
                </c:pt>
              </c:strCache>
            </c:strRef>
          </c:cat>
          <c:val>
            <c:numRef>
              <c:f>Arkusz1!$B$150:$B$151</c:f>
              <c:numCache>
                <c:formatCode>#,##0.00\ "zł"</c:formatCode>
                <c:ptCount val="2"/>
                <c:pt idx="0">
                  <c:v>147643152.03</c:v>
                </c:pt>
                <c:pt idx="1">
                  <c:v>152930143.08000001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168768"/>
        <c:axId val="71170304"/>
      </c:barChart>
      <c:catAx>
        <c:axId val="71168768"/>
        <c:scaling>
          <c:orientation val="minMax"/>
        </c:scaling>
        <c:delete val="0"/>
        <c:axPos val="b"/>
        <c:majorTickMark val="out"/>
        <c:minorTickMark val="none"/>
        <c:tickLblPos val="nextTo"/>
        <c:crossAx val="71170304"/>
        <c:crosses val="autoZero"/>
        <c:auto val="1"/>
        <c:lblAlgn val="ctr"/>
        <c:lblOffset val="100"/>
        <c:noMultiLvlLbl val="0"/>
      </c:catAx>
      <c:valAx>
        <c:axId val="71170304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71168768"/>
        <c:crosses val="autoZero"/>
        <c:crossBetween val="between"/>
        <c:majorUnit val="1000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06756099931953"/>
          <c:y val="4.1042053166086563E-2"/>
          <c:w val="0.69617624185865656"/>
          <c:h val="0.759906623769352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Arkusz1!$A$11</c:f>
              <c:strCache>
                <c:ptCount val="1"/>
                <c:pt idx="0">
                  <c:v>Wydatki bieżące</c:v>
                </c:pt>
              </c:strCache>
            </c:strRef>
          </c:tx>
          <c:invertIfNegative val="0"/>
          <c:val>
            <c:numRef>
              <c:f>Arkusz1!$B$11:$C$11</c:f>
              <c:numCache>
                <c:formatCode>0.00%</c:formatCode>
                <c:ptCount val="2"/>
                <c:pt idx="0" formatCode="#,##0.00">
                  <c:v>117825735.58</c:v>
                </c:pt>
                <c:pt idx="1">
                  <c:v>0.77045462200583714</c:v>
                </c:pt>
              </c:numCache>
            </c:numRef>
          </c:val>
        </c:ser>
        <c:ser>
          <c:idx val="1"/>
          <c:order val="1"/>
          <c:tx>
            <c:strRef>
              <c:f>Arkusz1!$A$12</c:f>
              <c:strCache>
                <c:ptCount val="1"/>
                <c:pt idx="0">
                  <c:v>Wydatki majątkowe</c:v>
                </c:pt>
              </c:strCache>
            </c:strRef>
          </c:tx>
          <c:invertIfNegative val="0"/>
          <c:val>
            <c:numRef>
              <c:f>Arkusz1!$B$12:$C$12</c:f>
              <c:numCache>
                <c:formatCode>0.00%</c:formatCode>
                <c:ptCount val="2"/>
                <c:pt idx="0" formatCode="#,##0.00">
                  <c:v>35104407.5</c:v>
                </c:pt>
                <c:pt idx="1">
                  <c:v>0.22954537799416277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08768"/>
        <c:axId val="81410688"/>
      </c:barChart>
      <c:catAx>
        <c:axId val="81408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81410688"/>
        <c:crosses val="autoZero"/>
        <c:auto val="1"/>
        <c:lblAlgn val="ctr"/>
        <c:lblOffset val="100"/>
        <c:noMultiLvlLbl val="0"/>
      </c:catAx>
      <c:valAx>
        <c:axId val="81410688"/>
        <c:scaling>
          <c:orientation val="minMax"/>
        </c:scaling>
        <c:delete val="0"/>
        <c:axPos val="l"/>
        <c:majorGridlines/>
        <c:numFmt formatCode="#,##0.00\ &quot;zł&quot;" sourceLinked="0"/>
        <c:majorTickMark val="none"/>
        <c:minorTickMark val="none"/>
        <c:tickLblPos val="nextTo"/>
        <c:crossAx val="81408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6.1030548264800234E-2"/>
                  <c:y val="-7.3041957326378942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Leśnictwo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,01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604367162438027"/>
                  <c:y val="-3.9223346528748267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Transport </a:t>
                    </a:r>
                    <a:r>
                      <a:rPr lang="en-US" b="0" dirty="0" err="1"/>
                      <a:t>i</a:t>
                    </a:r>
                    <a:r>
                      <a:rPr lang="en-US" b="0" dirty="0"/>
                      <a:t> </a:t>
                    </a:r>
                    <a:r>
                      <a:rPr lang="en-US" b="0" dirty="0" smtClean="0"/>
                      <a:t>ł</a:t>
                    </a:r>
                    <a:r>
                      <a:rPr lang="pl-PL" b="0" dirty="0" smtClean="0"/>
                      <a:t>ą</a:t>
                    </a:r>
                    <a:r>
                      <a:rPr lang="en-US" b="0" dirty="0" err="1" smtClean="0"/>
                      <a:t>czność</a:t>
                    </a:r>
                    <a:r>
                      <a:rPr lang="pl-PL" b="0" baseline="0" dirty="0" smtClean="0"/>
                      <a:t>  4,86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8769806551958784E-2"/>
                  <c:y val="4.6056651600114608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Gospodarka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mieszkaniowa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6</a:t>
                    </a:r>
                    <a:r>
                      <a:rPr lang="pl-PL" b="0" dirty="0" smtClean="0"/>
                      <a:t>,18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4577002527461844"/>
                  <c:y val="-5.717000011694606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/>
                      <a:t>Administracja</a:t>
                    </a:r>
                    <a:r>
                      <a:rPr lang="en-US" b="0" dirty="0"/>
                      <a:t> </a:t>
                    </a:r>
                    <a:r>
                      <a:rPr lang="en-US" b="0" dirty="0" err="1"/>
                      <a:t>publiczna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,14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827245552639253"/>
                  <c:y val="6.6845642881785058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Urzędy naczelnych organów władzy państwowej, kontroli i ochrony prawa oraz </a:t>
                    </a:r>
                    <a:r>
                      <a:rPr lang="pl-PL" b="0" dirty="0" smtClean="0"/>
                      <a:t>sądownictwa</a:t>
                    </a:r>
                    <a:r>
                      <a:rPr lang="pl-PL" b="0" baseline="0" dirty="0" smtClean="0"/>
                      <a:t>  0,00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936813453873832"/>
                  <c:y val="0.192765862272613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Bezpieczeństwo publiczne i ochrona przeciwpożarowa
</a:t>
                    </a:r>
                    <a:r>
                      <a:rPr lang="pl-PL" b="0" dirty="0" smtClean="0"/>
                      <a:t>0,01%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1.7157334499854186E-2"/>
                  <c:y val="2.873766949871067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Dochody od osób prawnych, od osób fizycznych i od innych jednostek nieposiadających osobowości prawnej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48,84%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6.4261053906723195E-2"/>
                  <c:y val="-0.10274618932290645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Różne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rozliczenia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(w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tym:subwencja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)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16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,32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4.58343428225318E-2"/>
                  <c:y val="1.7695102522665016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Oświata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i</a:t>
                    </a:r>
                    <a:r>
                      <a:rPr lang="en-US" b="0" dirty="0"/>
                      <a:t> </a:t>
                    </a:r>
                    <a:r>
                      <a:rPr lang="en-US" b="0" dirty="0" err="1"/>
                      <a:t>wychowanie</a:t>
                    </a:r>
                    <a:r>
                      <a:rPr lang="en-US" b="0" dirty="0"/>
                      <a:t>
</a:t>
                    </a:r>
                    <a:r>
                      <a:rPr lang="pl-PL" b="0" dirty="0" smtClean="0"/>
                      <a:t>1,57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5.9384716333535231E-2"/>
                  <c:y val="-7.024964048811215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Pomoc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społeczna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,51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5.3925950228443667E-2"/>
                  <c:y val="9.4848744876300295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Rodzina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7,91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32081449888208419"/>
                  <c:y val="7.7242513989673661E-2"/>
                </c:manualLayout>
              </c:layout>
              <c:tx>
                <c:rich>
                  <a:bodyPr/>
                  <a:lstStyle/>
                  <a:p>
                    <a:r>
                      <a:rPr lang="pl-PL" b="0" baseline="0" dirty="0"/>
                      <a:t>Gospodarka komunalna i ochrona </a:t>
                    </a:r>
                    <a:r>
                      <a:rPr lang="pl-PL" b="0" baseline="0" dirty="0" smtClean="0"/>
                      <a:t>środowiska 3,61%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39122205210459804"/>
                  <c:y val="1.2131327513317234E-3"/>
                </c:manualLayout>
              </c:layout>
              <c:tx>
                <c:rich>
                  <a:bodyPr/>
                  <a:lstStyle/>
                  <a:p>
                    <a:r>
                      <a:rPr lang="pl-PL" b="0" baseline="0" dirty="0"/>
                      <a:t>Kultura i ochrona dziedzictwa </a:t>
                    </a:r>
                    <a:r>
                      <a:rPr lang="pl-PL" b="0" baseline="0" dirty="0" smtClean="0"/>
                      <a:t>narodowego 0,02%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4.93299795858851E-2"/>
                  <c:y val="-7.8947733877522373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Kultura</a:t>
                    </a:r>
                    <a:r>
                      <a:rPr lang="en-US" b="0" dirty="0" smtClean="0"/>
                      <a:t> </a:t>
                    </a:r>
                    <a:r>
                      <a:rPr lang="en-US" b="0" dirty="0" err="1"/>
                      <a:t>fizyczna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,03</a:t>
                    </a:r>
                    <a:r>
                      <a:rPr lang="en-US" b="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Arkusz1!$A$35:$A$48</c:f>
              <c:strCache>
                <c:ptCount val="14"/>
                <c:pt idx="0">
                  <c:v>Leśnictwo</c:v>
                </c:pt>
                <c:pt idx="1">
                  <c:v>Transport i łączność</c:v>
                </c:pt>
                <c:pt idx="2">
                  <c:v>Gospodarka mieszkaniowa</c:v>
                </c:pt>
                <c:pt idx="3">
                  <c:v>Administracja publiczna</c:v>
                </c:pt>
                <c:pt idx="4">
                  <c:v>Urzędy naczelnych organów władzy państwowej, kontroli i ochrony prawa oraz sądownictwa</c:v>
                </c:pt>
                <c:pt idx="5">
                  <c:v>Bezpieczeństwo publiczne i ochrona przeciwpożarowa</c:v>
                </c:pt>
                <c:pt idx="6">
                  <c:v>Dochody od osób prawnych, od osób fizycznych i od innych jednostek nieposiadających osobowości prawnej</c:v>
                </c:pt>
                <c:pt idx="7">
                  <c:v>Różne rozliczenia(w tym:subwencja)</c:v>
                </c:pt>
                <c:pt idx="8">
                  <c:v>Oświata i wychowanie</c:v>
                </c:pt>
                <c:pt idx="9">
                  <c:v>Pomoc społeczna</c:v>
                </c:pt>
                <c:pt idx="10">
                  <c:v>Rodzina</c:v>
                </c:pt>
                <c:pt idx="11">
                  <c:v>Gospodarka komunalna i ochrona środowiska</c:v>
                </c:pt>
                <c:pt idx="12">
                  <c:v>Kultura i ochrona dziedzictwa narodowego</c:v>
                </c:pt>
                <c:pt idx="13">
                  <c:v>Kultura fizyczna</c:v>
                </c:pt>
              </c:strCache>
            </c:strRef>
          </c:cat>
          <c:val>
            <c:numRef>
              <c:f>Arkusz1!$B$35:$B$48</c:f>
              <c:numCache>
                <c:formatCode>#,##0.00</c:formatCode>
                <c:ptCount val="14"/>
                <c:pt idx="0">
                  <c:v>10000</c:v>
                </c:pt>
                <c:pt idx="1">
                  <c:v>7309585.9000000004</c:v>
                </c:pt>
                <c:pt idx="2">
                  <c:v>9284000</c:v>
                </c:pt>
                <c:pt idx="3">
                  <c:v>209345</c:v>
                </c:pt>
                <c:pt idx="4">
                  <c:v>6230</c:v>
                </c:pt>
                <c:pt idx="5">
                  <c:v>20000</c:v>
                </c:pt>
                <c:pt idx="6">
                  <c:v>73418434</c:v>
                </c:pt>
                <c:pt idx="7">
                  <c:v>24531808</c:v>
                </c:pt>
                <c:pt idx="8">
                  <c:v>2366777.0699999998</c:v>
                </c:pt>
                <c:pt idx="9">
                  <c:v>761031</c:v>
                </c:pt>
                <c:pt idx="10">
                  <c:v>26922058</c:v>
                </c:pt>
                <c:pt idx="11">
                  <c:v>5423784.9800000004</c:v>
                </c:pt>
                <c:pt idx="12">
                  <c:v>30000</c:v>
                </c:pt>
                <c:pt idx="13">
                  <c:v>45000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chemeClr val="accent1"/>
                  </a:solidFill>
                </a:ln>
              </c:spPr>
            </c:leaderLines>
          </c:dLbls>
          <c:cat>
            <c:strRef>
              <c:f>Arkusz1!$A$35:$A$48</c:f>
              <c:strCache>
                <c:ptCount val="14"/>
                <c:pt idx="0">
                  <c:v>Leśnictwo</c:v>
                </c:pt>
                <c:pt idx="1">
                  <c:v>Transport i łączność</c:v>
                </c:pt>
                <c:pt idx="2">
                  <c:v>Gospodarka mieszkaniowa</c:v>
                </c:pt>
                <c:pt idx="3">
                  <c:v>Administracja publiczna</c:v>
                </c:pt>
                <c:pt idx="4">
                  <c:v>Urzędy naczelnych organów władzy państwowej, kontroli i ochrony prawa oraz sądownictwa</c:v>
                </c:pt>
                <c:pt idx="5">
                  <c:v>Bezpieczeństwo publiczne i ochrona przeciwpożarowa</c:v>
                </c:pt>
                <c:pt idx="6">
                  <c:v>Dochody od osób prawnych, od osób fizycznych i od innych jednostek nieposiadających osobowości prawnej</c:v>
                </c:pt>
                <c:pt idx="7">
                  <c:v>Różne rozliczenia(w tym:subwencja)</c:v>
                </c:pt>
                <c:pt idx="8">
                  <c:v>Oświata i wychowanie</c:v>
                </c:pt>
                <c:pt idx="9">
                  <c:v>Pomoc społeczna</c:v>
                </c:pt>
                <c:pt idx="10">
                  <c:v>Rodzina</c:v>
                </c:pt>
                <c:pt idx="11">
                  <c:v>Gospodarka komunalna i ochrona środowiska</c:v>
                </c:pt>
                <c:pt idx="12">
                  <c:v>Kultura i ochrona dziedzictwa narodowego</c:v>
                </c:pt>
                <c:pt idx="13">
                  <c:v>Kultura fizyczna</c:v>
                </c:pt>
              </c:strCache>
            </c:strRef>
          </c:cat>
          <c:val>
            <c:numRef>
              <c:f>Arkusz1!$C$35:$C$48</c:f>
              <c:numCache>
                <c:formatCode>0.00%</c:formatCode>
                <c:ptCount val="14"/>
                <c:pt idx="0">
                  <c:v>6.6516758314071555E-5</c:v>
                </c:pt>
                <c:pt idx="1">
                  <c:v>4.8620995868624527E-2</c:v>
                </c:pt>
                <c:pt idx="2">
                  <c:v>6.1754158418784032E-2</c:v>
                </c:pt>
                <c:pt idx="3">
                  <c:v>1.392495076925931E-3</c:v>
                </c:pt>
                <c:pt idx="4">
                  <c:v>4.1439940429666582E-5</c:v>
                </c:pt>
                <c:pt idx="5">
                  <c:v>1.3303351662814311E-4</c:v>
                </c:pt>
                <c:pt idx="6">
                  <c:v>0.48835562301756141</c:v>
                </c:pt>
                <c:pt idx="7">
                  <c:v>0.1631776343743207</c:v>
                </c:pt>
                <c:pt idx="8">
                  <c:v>1.5743033834847642E-2</c:v>
                </c:pt>
                <c:pt idx="9">
                  <c:v>5.0621315096516187E-3</c:v>
                </c:pt>
                <c:pt idx="10">
                  <c:v>0.17907680253034167</c:v>
                </c:pt>
                <c:pt idx="11">
                  <c:v>3.6077259466215143E-2</c:v>
                </c:pt>
                <c:pt idx="12">
                  <c:v>1.9955027494221466E-4</c:v>
                </c:pt>
                <c:pt idx="13">
                  <c:v>2.99325412413322E-4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 baseline="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5.2763081243800275E-2"/>
                  <c:y val="-2.159537829130096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Leśnictwo</a:t>
                    </a:r>
                    <a:r>
                      <a:rPr lang="pl-PL" baseline="0" dirty="0" smtClean="0"/>
                      <a:t>  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,44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135745913800245E-2"/>
                  <c:y val="-7.6910528459800759E-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>
                        <a:solidFill>
                          <a:srgbClr val="00B0F0"/>
                        </a:solidFill>
                      </a:rPr>
                      <a:t>Transport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 smtClean="0">
                        <a:solidFill>
                          <a:srgbClr val="00B0F0"/>
                        </a:solidFill>
                      </a:rPr>
                      <a:t>łączność</a:t>
                    </a:r>
                    <a:r>
                      <a:rPr lang="pl-PL" b="1" baseline="0" dirty="0" smtClean="0">
                        <a:solidFill>
                          <a:srgbClr val="00B0F0"/>
                        </a:solidFill>
                      </a:rPr>
                      <a:t>  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15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,40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364999513949645E-2"/>
                  <c:y val="-0.18403806984409141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 smtClean="0"/>
                      <a:t>Turystyka</a:t>
                    </a:r>
                    <a:r>
                      <a:rPr lang="pl-PL" b="0" baseline="0" dirty="0" smtClean="0"/>
                      <a:t> </a:t>
                    </a:r>
                    <a:r>
                      <a:rPr lang="en-US" b="0" dirty="0" smtClean="0"/>
                      <a:t>0</a:t>
                    </a:r>
                    <a:r>
                      <a:rPr lang="pl-PL" b="0" dirty="0" smtClean="0"/>
                      <a:t>,16</a:t>
                    </a:r>
                    <a:r>
                      <a:rPr lang="en-US" b="0" dirty="0" smtClean="0"/>
                      <a:t>%</a:t>
                    </a:r>
                    <a:endParaRPr lang="en-US" b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6538956935938563E-2"/>
                  <c:y val="-0.147815427915416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Gospodarka</a:t>
                    </a:r>
                    <a:r>
                      <a:rPr lang="en-US" dirty="0"/>
                      <a:t> </a:t>
                    </a:r>
                    <a:r>
                      <a:rPr lang="en-US" dirty="0" err="1" smtClean="0"/>
                      <a:t>mieszkaniowa</a:t>
                    </a:r>
                    <a:r>
                      <a:rPr lang="pl-PL" baseline="0" dirty="0" smtClean="0"/>
                      <a:t> 2,85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8353868960824338E-2"/>
                  <c:y val="-0.1089269710772877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Działalność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usługowa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3891247349123755E-2"/>
                  <c:y val="-0.1074930563270747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Administracja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publiczna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</a:t>
                    </a:r>
                    <a:r>
                      <a:rPr lang="pl-PL" dirty="0" smtClean="0"/>
                      <a:t>,22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4.6319191818705559E-3"/>
                  <c:y val="-7.9396918860867305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Urzędy </a:t>
                    </a:r>
                    <a:r>
                      <a:rPr lang="pl-PL" dirty="0"/>
                      <a:t>naczelnych organów władzy państwowej, kontroli i ochrony prawa oraz sądownictwa
</a:t>
                    </a:r>
                    <a:r>
                      <a:rPr lang="pl-PL" dirty="0" smtClean="0"/>
                      <a:t>0,0041%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299198447688895E-2"/>
                  <c:y val="7.3964003999555605E-2"/>
                </c:manualLayout>
              </c:layout>
              <c:tx>
                <c:rich>
                  <a:bodyPr/>
                  <a:lstStyle/>
                  <a:p>
                    <a:r>
                      <a:rPr lang="pl-PL"/>
                      <a:t>Bezpieczeństwo publiczne i ochrona przeciwpożarowa
</a:t>
                    </a:r>
                    <a:r>
                      <a:rPr lang="pl-PL" smtClean="0"/>
                      <a:t>1,20%</a:t>
                    </a:r>
                    <a:endParaRPr lang="pl-PL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3.4639552557898392E-4"/>
                  <c:y val="0.14270636595933786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Obsługa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długu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publicznego</a:t>
                    </a:r>
                    <a:r>
                      <a:rPr lang="en-US"/>
                      <a:t>
</a:t>
                    </a:r>
                    <a:r>
                      <a:rPr lang="pl-PL" smtClean="0"/>
                      <a:t>0,67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5.7662359899331266E-2"/>
                  <c:y val="0.23048939006777025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Różne</a:t>
                    </a:r>
                    <a:r>
                      <a:rPr lang="en-US" dirty="0" smtClean="0"/>
                      <a:t> </a:t>
                    </a:r>
                    <a:r>
                      <a:rPr lang="en-US" dirty="0" err="1" smtClean="0"/>
                      <a:t>rozliczenia</a:t>
                    </a:r>
                    <a:r>
                      <a:rPr lang="pl-PL" dirty="0" smtClean="0"/>
                      <a:t> </a:t>
                    </a:r>
                    <a:r>
                      <a:rPr lang="en-US" dirty="0" smtClean="0"/>
                      <a:t>(</a:t>
                    </a:r>
                    <a:r>
                      <a:rPr lang="en-US" dirty="0" err="1"/>
                      <a:t>rezerwy</a:t>
                    </a:r>
                    <a:r>
                      <a:rPr lang="en-US" dirty="0"/>
                      <a:t>)
</a:t>
                    </a:r>
                    <a:r>
                      <a:rPr lang="pl-PL" dirty="0" smtClean="0"/>
                      <a:t>0,68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4.2297500308491699E-2"/>
                  <c:y val="-5.2401585009073069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Oświata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wychowanie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33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,30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0.14405671607954398"/>
                  <c:y val="6.073269636707032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Ochrona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zdrowia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,35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0.137821058552203"/>
                  <c:y val="-4.739399326000814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Pomoc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społeczna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1,98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7.9362359612362238E-2"/>
                  <c:y val="-0.16179905936377439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Pozostałe zadania w zakresie polityki społecznej
</a:t>
                    </a:r>
                    <a:r>
                      <a:rPr lang="pl-PL" dirty="0" smtClean="0"/>
                      <a:t>0,20%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0.12622224889971292"/>
                  <c:y val="-0.30252768210939524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Edukacyjna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opieka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wychowawcza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,49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0.12559031919564495"/>
                  <c:y val="-0.18183924008443506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Rodzina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7,99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-0.15051937806160076"/>
                  <c:y val="9.5650483279635604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Gospodarka komunalna i ochrona środowiska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8,74%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-5.3329444930494796E-2"/>
                  <c:y val="6.7766544458023187E-3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Kultura i ochrona dziedzictwa </a:t>
                    </a:r>
                    <a:r>
                      <a:rPr lang="pl-PL" dirty="0" smtClean="0"/>
                      <a:t>narodowego</a:t>
                    </a:r>
                    <a:r>
                      <a:rPr lang="pl-PL" baseline="0" dirty="0" smtClean="0"/>
                      <a:t>  2,61</a:t>
                    </a:r>
                    <a:r>
                      <a:rPr lang="pl-PL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-3.9398754458781202E-2"/>
                  <c:y val="-1.050679554123615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Kultura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fizyczna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4,48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'[Wykres w programie Microsoft PowerPoint]Arkusz1'!$A$54:$A$72</c:f>
              <c:strCache>
                <c:ptCount val="19"/>
                <c:pt idx="0">
                  <c:v>Leśnictwo</c:v>
                </c:pt>
                <c:pt idx="1">
                  <c:v>Transport i łączność</c:v>
                </c:pt>
                <c:pt idx="2">
                  <c:v>Turystyka</c:v>
                </c:pt>
                <c:pt idx="3">
                  <c:v>Gospodarka mieszkaniowa</c:v>
                </c:pt>
                <c:pt idx="4">
                  <c:v>Działalność usługowa</c:v>
                </c:pt>
                <c:pt idx="5">
                  <c:v>Administracja publiczna</c:v>
                </c:pt>
                <c:pt idx="6">
                  <c:v>Urzędy naczelnych organów władzy państwowej, kontroli i ochrony prawa oraz sądownictwa</c:v>
                </c:pt>
                <c:pt idx="7">
                  <c:v>Bezpieczeństwo publiczne i ochrona przeciwpożarowa</c:v>
                </c:pt>
                <c:pt idx="8">
                  <c:v>Obsługa długu publicznego</c:v>
                </c:pt>
                <c:pt idx="9">
                  <c:v>Różne rozliczenia(rezerwy)</c:v>
                </c:pt>
                <c:pt idx="10">
                  <c:v>Oświata i wychowanie</c:v>
                </c:pt>
                <c:pt idx="11">
                  <c:v>Ochrona zdrowia</c:v>
                </c:pt>
                <c:pt idx="12">
                  <c:v>Pomoc społeczna</c:v>
                </c:pt>
                <c:pt idx="13">
                  <c:v>Pozostałe zadania w zakresie polityki społecznej</c:v>
                </c:pt>
                <c:pt idx="14">
                  <c:v>Edukacyjna opieka wychowawcza</c:v>
                </c:pt>
                <c:pt idx="15">
                  <c:v>Rodzina</c:v>
                </c:pt>
                <c:pt idx="16">
                  <c:v>Gospodarka komunalna i ochrona środowiska</c:v>
                </c:pt>
                <c:pt idx="17">
                  <c:v>Kultura i ochrona dziedzictwa narodowego</c:v>
                </c:pt>
                <c:pt idx="18">
                  <c:v>Kultura fizyczna</c:v>
                </c:pt>
              </c:strCache>
            </c:strRef>
          </c:cat>
          <c:val>
            <c:numRef>
              <c:f>'[Wykres w programie Microsoft PowerPoint]Arkusz1'!$B$54:$B$72</c:f>
              <c:numCache>
                <c:formatCode>#,##0.00</c:formatCode>
                <c:ptCount val="19"/>
                <c:pt idx="0">
                  <c:v>673415.26</c:v>
                </c:pt>
                <c:pt idx="1">
                  <c:v>23547079.579999998</c:v>
                </c:pt>
                <c:pt idx="2">
                  <c:v>239300</c:v>
                </c:pt>
                <c:pt idx="3">
                  <c:v>4353708.41</c:v>
                </c:pt>
                <c:pt idx="4">
                  <c:v>380000</c:v>
                </c:pt>
                <c:pt idx="5">
                  <c:v>11044484.57</c:v>
                </c:pt>
                <c:pt idx="6">
                  <c:v>6230</c:v>
                </c:pt>
                <c:pt idx="7">
                  <c:v>1830576.6</c:v>
                </c:pt>
                <c:pt idx="8">
                  <c:v>1030500</c:v>
                </c:pt>
                <c:pt idx="9">
                  <c:v>1033918.56</c:v>
                </c:pt>
                <c:pt idx="10">
                  <c:v>50925137.630000003</c:v>
                </c:pt>
                <c:pt idx="11">
                  <c:v>530000</c:v>
                </c:pt>
                <c:pt idx="12">
                  <c:v>3027967</c:v>
                </c:pt>
                <c:pt idx="13">
                  <c:v>298950</c:v>
                </c:pt>
                <c:pt idx="14">
                  <c:v>2279550</c:v>
                </c:pt>
                <c:pt idx="15">
                  <c:v>27513576</c:v>
                </c:pt>
                <c:pt idx="16">
                  <c:v>13366737.1</c:v>
                </c:pt>
                <c:pt idx="17">
                  <c:v>3994025.31</c:v>
                </c:pt>
                <c:pt idx="18">
                  <c:v>6854987.0599999996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'[Wykres w programie Microsoft PowerPoint]Arkusz1'!$A$54:$A$72</c:f>
              <c:strCache>
                <c:ptCount val="19"/>
                <c:pt idx="0">
                  <c:v>Leśnictwo</c:v>
                </c:pt>
                <c:pt idx="1">
                  <c:v>Transport i łączność</c:v>
                </c:pt>
                <c:pt idx="2">
                  <c:v>Turystyka</c:v>
                </c:pt>
                <c:pt idx="3">
                  <c:v>Gospodarka mieszkaniowa</c:v>
                </c:pt>
                <c:pt idx="4">
                  <c:v>Działalność usługowa</c:v>
                </c:pt>
                <c:pt idx="5">
                  <c:v>Administracja publiczna</c:v>
                </c:pt>
                <c:pt idx="6">
                  <c:v>Urzędy naczelnych organów władzy państwowej, kontroli i ochrony prawa oraz sądownictwa</c:v>
                </c:pt>
                <c:pt idx="7">
                  <c:v>Bezpieczeństwo publiczne i ochrona przeciwpożarowa</c:v>
                </c:pt>
                <c:pt idx="8">
                  <c:v>Obsługa długu publicznego</c:v>
                </c:pt>
                <c:pt idx="9">
                  <c:v>Różne rozliczenia(rezerwy)</c:v>
                </c:pt>
                <c:pt idx="10">
                  <c:v>Oświata i wychowanie</c:v>
                </c:pt>
                <c:pt idx="11">
                  <c:v>Ochrona zdrowia</c:v>
                </c:pt>
                <c:pt idx="12">
                  <c:v>Pomoc społeczna</c:v>
                </c:pt>
                <c:pt idx="13">
                  <c:v>Pozostałe zadania w zakresie polityki społecznej</c:v>
                </c:pt>
                <c:pt idx="14">
                  <c:v>Edukacyjna opieka wychowawcza</c:v>
                </c:pt>
                <c:pt idx="15">
                  <c:v>Rodzina</c:v>
                </c:pt>
                <c:pt idx="16">
                  <c:v>Gospodarka komunalna i ochrona środowiska</c:v>
                </c:pt>
                <c:pt idx="17">
                  <c:v>Kultura i ochrona dziedzictwa narodowego</c:v>
                </c:pt>
                <c:pt idx="18">
                  <c:v>Kultura fizyczna</c:v>
                </c:pt>
              </c:strCache>
            </c:strRef>
          </c:cat>
          <c:val>
            <c:numRef>
              <c:f>'[Wykres w programie Microsoft PowerPoint]Arkusz1'!$C$54:$C$72</c:f>
              <c:numCache>
                <c:formatCode>0.00%</c:formatCode>
                <c:ptCount val="19"/>
                <c:pt idx="0">
                  <c:v>4.4034174456223886E-3</c:v>
                </c:pt>
                <c:pt idx="1">
                  <c:v>0.15397278198897763</c:v>
                </c:pt>
                <c:pt idx="2">
                  <c:v>1.5647667306164662E-3</c:v>
                </c:pt>
                <c:pt idx="3">
                  <c:v>2.8468608753753084E-2</c:v>
                </c:pt>
                <c:pt idx="4">
                  <c:v>2.4847946411795116E-3</c:v>
                </c:pt>
                <c:pt idx="5">
                  <c:v>7.2219147563488961E-2</c:v>
                </c:pt>
                <c:pt idx="6">
                  <c:v>4.0737554248811465E-5</c:v>
                </c:pt>
                <c:pt idx="7">
                  <c:v>1.1970018226180554E-2</c:v>
                </c:pt>
                <c:pt idx="8">
                  <c:v>6.7383707308828599E-3</c:v>
                </c:pt>
                <c:pt idx="9">
                  <c:v>6.7607244665895726E-3</c:v>
                </c:pt>
                <c:pt idx="10">
                  <c:v>0.3329960765377713</c:v>
                </c:pt>
                <c:pt idx="11">
                  <c:v>3.4656346311187926E-3</c:v>
                </c:pt>
                <c:pt idx="12">
                  <c:v>1.9799674145443164E-2</c:v>
                </c:pt>
                <c:pt idx="13">
                  <c:v>1.9548140999489866E-3</c:v>
                </c:pt>
                <c:pt idx="14">
                  <c:v>1.4905825327107252E-2</c:v>
                </c:pt>
                <c:pt idx="15">
                  <c:v>0.17990943738022427</c:v>
                </c:pt>
                <c:pt idx="16">
                  <c:v>8.7404201884566754E-2</c:v>
                </c:pt>
                <c:pt idx="17">
                  <c:v>2.611666496585089E-2</c:v>
                </c:pt>
                <c:pt idx="18">
                  <c:v>4.4824302926428666E-2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6777017945182776"/>
                  <c:y val="1.1871010058711426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Budowa sieci wodociągowych i kanalizacji sanitarnych - tereny </a:t>
                    </a:r>
                    <a:r>
                      <a:rPr lang="pl-PL" b="0" dirty="0" smtClean="0"/>
                      <a:t>wiejskie</a:t>
                    </a:r>
                    <a:r>
                      <a:rPr lang="pl-PL" b="0" baseline="0" dirty="0" smtClean="0"/>
                      <a:t> 1,86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0034226615986198E-2"/>
                  <c:y val="-4.7414781548488917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>
                        <a:solidFill>
                          <a:srgbClr val="00B0F0"/>
                        </a:solidFill>
                      </a:rPr>
                      <a:t>Transport lokalny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2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4,86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9183970451370615E-2"/>
                  <c:y val="9.9431615860346E-3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Współpraca z Powiatem Poznańskim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10,30%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0628536719963719E-2"/>
                  <c:y val="3.7978330043100623E-3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pl-PL" b="1" dirty="0">
                        <a:solidFill>
                          <a:srgbClr val="00B0F0"/>
                        </a:solidFill>
                      </a:rPr>
                      <a:t>Budowa dróg i chodników
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18,39%</a:t>
                    </a:r>
                    <a:endParaRPr lang="pl-PL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5918620608639114"/>
                  <c:y val="1.7771885744888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Turystyka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1980330965047596E-2"/>
                  <c:y val="2.9313694489786036E-2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Adaptacje i modernizacje </a:t>
                    </a:r>
                    <a:r>
                      <a:rPr lang="pl-PL" b="0" dirty="0" smtClean="0"/>
                      <a:t>budynków</a:t>
                    </a:r>
                    <a:r>
                      <a:rPr lang="pl-PL" b="0" baseline="0" dirty="0" smtClean="0"/>
                      <a:t> </a:t>
                    </a:r>
                    <a:r>
                      <a:rPr lang="pl-PL" b="0" dirty="0" smtClean="0"/>
                      <a:t>2,44%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630810146777864E-2"/>
                  <c:y val="5.233998216722358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Wykupy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gruntów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,42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1404333944680099"/>
                  <c:y val="-9.2803078860183626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Rozbudowa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infrastruktury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informatycznej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0892619399301717"/>
                  <c:y val="-9.4320004330003218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monitoringu</a:t>
                    </a:r>
                    <a:r>
                      <a:rPr lang="en-US" dirty="0"/>
                      <a:t> 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,20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3777180495427646E-2"/>
                  <c:y val="6.3061191206675041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Inwestycje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oświatowe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2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1,88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4.9458302447269065E-2"/>
                  <c:y val="0.2400397462959956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Zakup </a:t>
                    </a:r>
                    <a:r>
                      <a:rPr lang="pl-PL" dirty="0"/>
                      <a:t>sprzętu medycznego dla Szpitala w Puszczykowie
</a:t>
                    </a:r>
                    <a:r>
                      <a:rPr lang="pl-PL" dirty="0" smtClean="0"/>
                      <a:t>0,09%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8.9425400820673837E-2"/>
                  <c:y val="0.14780996555938228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Rozwój systemów zieleni miejskiej
</a:t>
                    </a:r>
                    <a:r>
                      <a:rPr lang="pl-PL" dirty="0" smtClean="0"/>
                      <a:t>1,54%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3.5439709795450781E-2"/>
                  <c:y val="7.40587228199715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Zakup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kosiarki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,04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6.9197570943847764E-2"/>
                  <c:y val="7.4808283410105429E-3"/>
                </c:manualLayout>
              </c:layout>
              <c:tx>
                <c:rich>
                  <a:bodyPr/>
                  <a:lstStyle/>
                  <a:p>
                    <a:r>
                      <a:rPr lang="pl-PL" b="0" dirty="0"/>
                      <a:t>Budowa sieci wodociągowych i kanalizacji sanitarnych - tereny </a:t>
                    </a:r>
                    <a:r>
                      <a:rPr lang="pl-PL" b="0" dirty="0" smtClean="0"/>
                      <a:t>miejskie</a:t>
                    </a:r>
                    <a:r>
                      <a:rPr lang="pl-PL" b="0" baseline="0" dirty="0" smtClean="0"/>
                      <a:t>  0,28</a:t>
                    </a:r>
                    <a:r>
                      <a:rPr lang="pl-PL" b="0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4"/>
              <c:layout>
                <c:manualLayout>
                  <c:x val="-7.9398509455233565E-2"/>
                  <c:y val="-0.10950795353222861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Budowa</a:t>
                    </a:r>
                    <a:r>
                      <a:rPr lang="en-US" dirty="0" smtClean="0"/>
                      <a:t> </a:t>
                    </a:r>
                    <a:r>
                      <a:rPr lang="en-US" dirty="0" err="1"/>
                      <a:t>oświetlenia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ulicznego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</a:t>
                    </a:r>
                    <a:r>
                      <a:rPr lang="pl-PL" dirty="0" smtClean="0"/>
                      <a:t>,08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1.0404126317476565E-3"/>
                  <c:y val="-2.5321082557778481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Budowa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małej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architektury</a:t>
                    </a:r>
                    <a:r>
                      <a:rPr lang="en-US" dirty="0"/>
                      <a:t>
</a:t>
                    </a:r>
                    <a:r>
                      <a:rPr lang="pl-PL" dirty="0" smtClean="0"/>
                      <a:t>1,83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6"/>
              <c:layout>
                <c:manualLayout>
                  <c:x val="-0.11444186074042775"/>
                  <c:y val="-0.12632463914265937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Dofinansowanie </a:t>
                    </a:r>
                    <a:r>
                      <a:rPr lang="pl-PL" dirty="0"/>
                      <a:t>kosztów wymiany systemów ogrzewania
</a:t>
                    </a:r>
                    <a:r>
                      <a:rPr lang="pl-PL" dirty="0" smtClean="0"/>
                      <a:t>0,28%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7"/>
              <c:layout>
                <c:manualLayout>
                  <c:x val="1.891046714299504E-2"/>
                  <c:y val="-6.6025961502852962E-2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Budowa i modernizacja </a:t>
                    </a:r>
                    <a:r>
                      <a:rPr lang="pl-PL" dirty="0" smtClean="0"/>
                      <a:t>świetlic</a:t>
                    </a:r>
                    <a:r>
                      <a:rPr lang="pl-PL" baseline="0" dirty="0" smtClean="0"/>
                      <a:t> 1,58</a:t>
                    </a:r>
                    <a:r>
                      <a:rPr lang="pl-PL" dirty="0" smtClean="0"/>
                      <a:t>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8"/>
              <c:layout>
                <c:manualLayout>
                  <c:x val="0.12644439779915165"/>
                  <c:y val="-8.7479774327069076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Adaptacja </a:t>
                    </a:r>
                    <a:r>
                      <a:rPr lang="pl-PL" dirty="0"/>
                      <a:t>poddasza na cele muzealne
</a:t>
                    </a:r>
                    <a:r>
                      <a:rPr lang="pl-PL" dirty="0" smtClean="0"/>
                      <a:t>0,16%</a:t>
                    </a:r>
                    <a:endParaRPr lang="pl-PL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9"/>
              <c:layout>
                <c:manualLayout>
                  <c:x val="0.15784072716874811"/>
                  <c:y val="-2.1960166819071387E-2"/>
                </c:manualLayout>
              </c:layout>
              <c:tx>
                <c:rich>
                  <a:bodyPr/>
                  <a:lstStyle/>
                  <a:p>
                    <a:pPr>
                      <a:defRPr b="0">
                        <a:solidFill>
                          <a:srgbClr val="00B0F0"/>
                        </a:solidFill>
                      </a:defRPr>
                    </a:pP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Budowa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 </a:t>
                    </a:r>
                    <a:r>
                      <a:rPr lang="en-US" b="1" dirty="0" err="1">
                        <a:solidFill>
                          <a:srgbClr val="00B0F0"/>
                        </a:solidFill>
                      </a:rPr>
                      <a:t>pływalni</a:t>
                    </a:r>
                    <a:r>
                      <a:rPr lang="en-US" b="1" dirty="0">
                        <a:solidFill>
                          <a:srgbClr val="00B0F0"/>
                        </a:solidFill>
                      </a:rPr>
                      <a:t>
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11</a:t>
                    </a:r>
                    <a:r>
                      <a:rPr lang="pl-PL" b="1" dirty="0" smtClean="0">
                        <a:solidFill>
                          <a:srgbClr val="00B0F0"/>
                        </a:solidFill>
                      </a:rPr>
                      <a:t>,39</a:t>
                    </a:r>
                    <a:r>
                      <a:rPr lang="en-US" b="1" dirty="0" smtClean="0">
                        <a:solidFill>
                          <a:srgbClr val="00B0F0"/>
                        </a:solidFill>
                      </a:rPr>
                      <a:t>%</a:t>
                    </a:r>
                    <a:endParaRPr lang="en-US" b="1" dirty="0">
                      <a:solidFill>
                        <a:srgbClr val="00B0F0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Arkusz1!$A$66:$A$85</c:f>
              <c:strCache>
                <c:ptCount val="20"/>
                <c:pt idx="0">
                  <c:v>Budowa sieci wodociągowych i kanalizacji sanitarnych - tereny wiejskie</c:v>
                </c:pt>
                <c:pt idx="1">
                  <c:v>Transport lokalny</c:v>
                </c:pt>
                <c:pt idx="2">
                  <c:v>Współpraca z Powiatem Poznańskim</c:v>
                </c:pt>
                <c:pt idx="3">
                  <c:v>Budowa dróg i chodników</c:v>
                </c:pt>
                <c:pt idx="4">
                  <c:v>Turystyka</c:v>
                </c:pt>
                <c:pt idx="5">
                  <c:v>Adaptacje i modernizacje budynków</c:v>
                </c:pt>
                <c:pt idx="6">
                  <c:v>Wykupy gruntów</c:v>
                </c:pt>
                <c:pt idx="7">
                  <c:v>Rozbudowa infrastruktury informatycznej</c:v>
                </c:pt>
                <c:pt idx="8">
                  <c:v>Budowa monitoringu </c:v>
                </c:pt>
                <c:pt idx="9">
                  <c:v>Inwestycje oświatowe</c:v>
                </c:pt>
                <c:pt idx="10">
                  <c:v>Zakup sprzętu medycznego dla Szpitala w Puszczykowie</c:v>
                </c:pt>
                <c:pt idx="11">
                  <c:v>Rozwój systemów zieleni miejskiej</c:v>
                </c:pt>
                <c:pt idx="12">
                  <c:v>Zakup kosiarki</c:v>
                </c:pt>
                <c:pt idx="13">
                  <c:v>Budowa sieci wodociągowych i kanalizacji sanitarnych - tereny miejskie</c:v>
                </c:pt>
                <c:pt idx="14">
                  <c:v>Budowa oświetlenia ulicznego</c:v>
                </c:pt>
                <c:pt idx="15">
                  <c:v>Budowa małej architektury</c:v>
                </c:pt>
                <c:pt idx="16">
                  <c:v>Dofinansowanie kosztów wymiany systemów ogrzewania</c:v>
                </c:pt>
                <c:pt idx="17">
                  <c:v>Budowa i modernizacja świetlic</c:v>
                </c:pt>
                <c:pt idx="18">
                  <c:v>Adaptacja poddasza na cele muzealne</c:v>
                </c:pt>
                <c:pt idx="19">
                  <c:v>Budowa pływalni</c:v>
                </c:pt>
              </c:strCache>
            </c:strRef>
          </c:cat>
          <c:val>
            <c:numRef>
              <c:f>Arkusz1!$B$66:$B$85</c:f>
              <c:numCache>
                <c:formatCode>#,##0.00</c:formatCode>
                <c:ptCount val="20"/>
                <c:pt idx="0">
                  <c:v>653000</c:v>
                </c:pt>
                <c:pt idx="1">
                  <c:v>8727502.2200000007</c:v>
                </c:pt>
                <c:pt idx="2">
                  <c:v>3615000</c:v>
                </c:pt>
                <c:pt idx="3">
                  <c:v>6455916.4300000006</c:v>
                </c:pt>
                <c:pt idx="4">
                  <c:v>28500</c:v>
                </c:pt>
                <c:pt idx="5">
                  <c:v>856708.41</c:v>
                </c:pt>
                <c:pt idx="6">
                  <c:v>500000</c:v>
                </c:pt>
                <c:pt idx="7">
                  <c:v>100000</c:v>
                </c:pt>
                <c:pt idx="8">
                  <c:v>70000</c:v>
                </c:pt>
                <c:pt idx="9">
                  <c:v>7681475.9299999997</c:v>
                </c:pt>
                <c:pt idx="10">
                  <c:v>30000</c:v>
                </c:pt>
                <c:pt idx="11">
                  <c:v>539987.93000000005</c:v>
                </c:pt>
                <c:pt idx="12">
                  <c:v>13770.14</c:v>
                </c:pt>
                <c:pt idx="13">
                  <c:v>100000</c:v>
                </c:pt>
                <c:pt idx="14">
                  <c:v>378542.8</c:v>
                </c:pt>
                <c:pt idx="15">
                  <c:v>643192.5</c:v>
                </c:pt>
                <c:pt idx="16">
                  <c:v>100000</c:v>
                </c:pt>
                <c:pt idx="17">
                  <c:v>555811.14</c:v>
                </c:pt>
                <c:pt idx="18">
                  <c:v>55000</c:v>
                </c:pt>
                <c:pt idx="19">
                  <c:v>4000000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Arkusz1!$A$66:$A$85</c:f>
              <c:strCache>
                <c:ptCount val="20"/>
                <c:pt idx="0">
                  <c:v>Budowa sieci wodociągowych i kanalizacji sanitarnych - tereny wiejskie</c:v>
                </c:pt>
                <c:pt idx="1">
                  <c:v>Transport lokalny</c:v>
                </c:pt>
                <c:pt idx="2">
                  <c:v>Współpraca z Powiatem Poznańskim</c:v>
                </c:pt>
                <c:pt idx="3">
                  <c:v>Budowa dróg i chodników</c:v>
                </c:pt>
                <c:pt idx="4">
                  <c:v>Turystyka</c:v>
                </c:pt>
                <c:pt idx="5">
                  <c:v>Adaptacje i modernizacje budynków</c:v>
                </c:pt>
                <c:pt idx="6">
                  <c:v>Wykupy gruntów</c:v>
                </c:pt>
                <c:pt idx="7">
                  <c:v>Rozbudowa infrastruktury informatycznej</c:v>
                </c:pt>
                <c:pt idx="8">
                  <c:v>Budowa monitoringu </c:v>
                </c:pt>
                <c:pt idx="9">
                  <c:v>Inwestycje oświatowe</c:v>
                </c:pt>
                <c:pt idx="10">
                  <c:v>Zakup sprzętu medycznego dla Szpitala w Puszczykowie</c:v>
                </c:pt>
                <c:pt idx="11">
                  <c:v>Rozwój systemów zieleni miejskiej</c:v>
                </c:pt>
                <c:pt idx="12">
                  <c:v>Zakup kosiarki</c:v>
                </c:pt>
                <c:pt idx="13">
                  <c:v>Budowa sieci wodociągowych i kanalizacji sanitarnych - tereny miejskie</c:v>
                </c:pt>
                <c:pt idx="14">
                  <c:v>Budowa oświetlenia ulicznego</c:v>
                </c:pt>
                <c:pt idx="15">
                  <c:v>Budowa małej architektury</c:v>
                </c:pt>
                <c:pt idx="16">
                  <c:v>Dofinansowanie kosztów wymiany systemów ogrzewania</c:v>
                </c:pt>
                <c:pt idx="17">
                  <c:v>Budowa i modernizacja świetlic</c:v>
                </c:pt>
                <c:pt idx="18">
                  <c:v>Adaptacja poddasza na cele muzealne</c:v>
                </c:pt>
                <c:pt idx="19">
                  <c:v>Budowa pływalni</c:v>
                </c:pt>
              </c:strCache>
            </c:strRef>
          </c:cat>
          <c:val>
            <c:numRef>
              <c:f>Arkusz1!$C$66:$C$85</c:f>
              <c:numCache>
                <c:formatCode>0.00%</c:formatCode>
                <c:ptCount val="20"/>
                <c:pt idx="0">
                  <c:v>1.8601652798156471E-2</c:v>
                </c:pt>
                <c:pt idx="1">
                  <c:v>0.24861556828725853</c:v>
                </c:pt>
                <c:pt idx="2">
                  <c:v>0.10297852199898261</c:v>
                </c:pt>
                <c:pt idx="3">
                  <c:v>0.18390614996136884</c:v>
                </c:pt>
                <c:pt idx="4">
                  <c:v>8.118638663820205E-4</c:v>
                </c:pt>
                <c:pt idx="5">
                  <c:v>2.440458252998573E-2</c:v>
                </c:pt>
                <c:pt idx="6">
                  <c:v>1.4243225726000361E-2</c:v>
                </c:pt>
                <c:pt idx="7">
                  <c:v>2.8486451452000719E-3</c:v>
                </c:pt>
                <c:pt idx="8">
                  <c:v>1.9940516016400504E-3</c:v>
                </c:pt>
                <c:pt idx="9">
                  <c:v>0.21881799115965708</c:v>
                </c:pt>
                <c:pt idx="10">
                  <c:v>8.545935435600216E-4</c:v>
                </c:pt>
                <c:pt idx="11">
                  <c:v>1.5382339952611365E-2</c:v>
                </c:pt>
                <c:pt idx="12">
                  <c:v>3.9226242459725318E-4</c:v>
                </c:pt>
                <c:pt idx="13">
                  <c:v>2.8486451452000719E-3</c:v>
                </c:pt>
                <c:pt idx="14">
                  <c:v>1.0783341094704418E-2</c:v>
                </c:pt>
                <c:pt idx="15">
                  <c:v>1.8322271925540975E-2</c:v>
                </c:pt>
                <c:pt idx="16">
                  <c:v>2.8486451452000719E-3</c:v>
                </c:pt>
                <c:pt idx="17">
                  <c:v>1.5833087056091176E-2</c:v>
                </c:pt>
                <c:pt idx="18">
                  <c:v>1.5667548298600397E-3</c:v>
                </c:pt>
                <c:pt idx="19">
                  <c:v>0.11394580580800288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Arkusz1!$A$3:$A$4</c:f>
              <c:strCache>
                <c:ptCount val="2"/>
                <c:pt idx="0">
                  <c:v>Dochody </c:v>
                </c:pt>
                <c:pt idx="1">
                  <c:v>Wydatki</c:v>
                </c:pt>
              </c:strCache>
            </c:strRef>
          </c:cat>
          <c:val>
            <c:numRef>
              <c:f>Arkusz1!$B$3:$B$4</c:f>
              <c:numCache>
                <c:formatCode>#,##0.00\ "zł"</c:formatCode>
                <c:ptCount val="2"/>
                <c:pt idx="0">
                  <c:v>150338053.94999999</c:v>
                </c:pt>
                <c:pt idx="1">
                  <c:v>152930143.08000001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748224"/>
        <c:axId val="67750912"/>
      </c:barChart>
      <c:catAx>
        <c:axId val="6774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67750912"/>
        <c:crosses val="autoZero"/>
        <c:auto val="1"/>
        <c:lblAlgn val="ctr"/>
        <c:lblOffset val="100"/>
        <c:noMultiLvlLbl val="0"/>
      </c:catAx>
      <c:valAx>
        <c:axId val="67750912"/>
        <c:scaling>
          <c:orientation val="minMax"/>
          <c:max val="155000000"/>
          <c:min val="140000000"/>
        </c:scaling>
        <c:delete val="0"/>
        <c:axPos val="l"/>
        <c:majorGridlines/>
        <c:minorGridlines/>
        <c:numFmt formatCode="#,##0.00\ &quot;zł&quot;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67748224"/>
        <c:crosses val="autoZero"/>
        <c:crossBetween val="between"/>
        <c:majorUnit val="2500000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Arkusz1!$A$133:$A$134</c:f>
              <c:strCache>
                <c:ptCount val="2"/>
                <c:pt idx="0">
                  <c:v>Przychody</c:v>
                </c:pt>
                <c:pt idx="1">
                  <c:v>Rozchody</c:v>
                </c:pt>
              </c:strCache>
            </c:strRef>
          </c:cat>
          <c:val>
            <c:numRef>
              <c:f>Arkusz1!$B$133:$B$134</c:f>
              <c:numCache>
                <c:formatCode>#,##0.00\ "zł"</c:formatCode>
                <c:ptCount val="2"/>
                <c:pt idx="0">
                  <c:v>10000000</c:v>
                </c:pt>
                <c:pt idx="1">
                  <c:v>7407910.8700000001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15712"/>
        <c:axId val="22942080"/>
      </c:barChart>
      <c:catAx>
        <c:axId val="2291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2942080"/>
        <c:crosses val="autoZero"/>
        <c:auto val="1"/>
        <c:lblAlgn val="ctr"/>
        <c:lblOffset val="100"/>
        <c:noMultiLvlLbl val="0"/>
      </c:catAx>
      <c:valAx>
        <c:axId val="22942080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22915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Arkusz1!$A$178</c:f>
              <c:strCache>
                <c:ptCount val="1"/>
                <c:pt idx="0">
                  <c:v>Dopuszczalny wskaźnik spłaty zobowiązań</c:v>
                </c:pt>
              </c:strCache>
            </c:strRef>
          </c:tx>
          <c:marker>
            <c:symbol val="none"/>
          </c:marker>
          <c:cat>
            <c:numRef>
              <c:f>Arkusz1!$B$177:$F$177</c:f>
              <c:numCache>
                <c:formatCode>0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Arkusz1!$B$178:$F$178</c:f>
              <c:numCache>
                <c:formatCode>0.00%</c:formatCode>
                <c:ptCount val="5"/>
                <c:pt idx="0">
                  <c:v>0.10920000000000001</c:v>
                </c:pt>
                <c:pt idx="1">
                  <c:v>0.1132</c:v>
                </c:pt>
                <c:pt idx="2">
                  <c:v>0.13150000000000001</c:v>
                </c:pt>
                <c:pt idx="3">
                  <c:v>0.15920000000000001</c:v>
                </c:pt>
                <c:pt idx="4">
                  <c:v>0.15720000000000001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Arkusz1!$A$179</c:f>
              <c:strCache>
                <c:ptCount val="1"/>
                <c:pt idx="0">
                  <c:v>Wskaźnik planowanej kwoty spłaty zobowiązań</c:v>
                </c:pt>
              </c:strCache>
            </c:strRef>
          </c:tx>
          <c:marker>
            <c:symbol val="none"/>
          </c:marker>
          <c:cat>
            <c:numRef>
              <c:f>Arkusz1!$B$177:$F$177</c:f>
              <c:numCache>
                <c:formatCode>0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Arkusz1!$B$179:$F$179</c:f>
              <c:numCache>
                <c:formatCode>0.00%</c:formatCode>
                <c:ptCount val="5"/>
                <c:pt idx="0">
                  <c:v>5.9299999999999999E-2</c:v>
                </c:pt>
                <c:pt idx="1">
                  <c:v>6.59E-2</c:v>
                </c:pt>
                <c:pt idx="2">
                  <c:v>7.22E-2</c:v>
                </c:pt>
                <c:pt idx="3">
                  <c:v>6.7699999999999996E-2</c:v>
                </c:pt>
                <c:pt idx="4">
                  <c:v>6.93E-2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38752"/>
        <c:axId val="26541056"/>
      </c:lineChart>
      <c:catAx>
        <c:axId val="265387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6541056"/>
        <c:crosses val="autoZero"/>
        <c:auto val="1"/>
        <c:lblAlgn val="ctr"/>
        <c:lblOffset val="100"/>
        <c:noMultiLvlLbl val="0"/>
      </c:catAx>
      <c:valAx>
        <c:axId val="265410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653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129938085710789"/>
          <c:y val="3.5407812086681568E-2"/>
          <c:w val="0.85784303003791196"/>
          <c:h val="0.8985502090936227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Arkusz1!$A$147:$A$148</c:f>
              <c:strCache>
                <c:ptCount val="2"/>
                <c:pt idx="0">
                  <c:v>Projekt Budżetu 2018 - dochody</c:v>
                </c:pt>
                <c:pt idx="1">
                  <c:v>Projekt Budżetu 2019 - dochody</c:v>
                </c:pt>
              </c:strCache>
            </c:strRef>
          </c:cat>
          <c:val>
            <c:numRef>
              <c:f>Arkusz1!$B$147:$B$148</c:f>
              <c:numCache>
                <c:formatCode>#,##0.00\ "zł"</c:formatCode>
                <c:ptCount val="2"/>
                <c:pt idx="0">
                  <c:v>142419450.08000001</c:v>
                </c:pt>
                <c:pt idx="1">
                  <c:v>150338053.94999999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37216"/>
        <c:axId val="67523712"/>
      </c:barChart>
      <c:catAx>
        <c:axId val="67337216"/>
        <c:scaling>
          <c:orientation val="minMax"/>
        </c:scaling>
        <c:delete val="0"/>
        <c:axPos val="b"/>
        <c:majorTickMark val="out"/>
        <c:minorTickMark val="none"/>
        <c:tickLblPos val="nextTo"/>
        <c:crossAx val="67523712"/>
        <c:crosses val="autoZero"/>
        <c:auto val="1"/>
        <c:lblAlgn val="ctr"/>
        <c:lblOffset val="100"/>
        <c:noMultiLvlLbl val="0"/>
      </c:catAx>
      <c:valAx>
        <c:axId val="67523712"/>
        <c:scaling>
          <c:orientation val="minMax"/>
        </c:scaling>
        <c:delete val="0"/>
        <c:axPos val="l"/>
        <c:majorGridlines/>
        <c:numFmt formatCode="#,##0.00\ &quot;zł&quot;" sourceLinked="1"/>
        <c:majorTickMark val="out"/>
        <c:minorTickMark val="none"/>
        <c:tickLblPos val="nextTo"/>
        <c:crossAx val="67337216"/>
        <c:crosses val="autoZero"/>
        <c:crossBetween val="between"/>
        <c:majorUnit val="10000000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5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80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77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1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63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77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10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540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5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092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68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49B6E-99EF-4760-9F2C-1F8F950EA05D}" type="datetimeFigureOut">
              <a:rPr lang="pl-PL" smtClean="0"/>
              <a:t>2019-01-24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EE353-383F-47AE-8002-796ABDF16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137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4221088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00B0F0"/>
                </a:solidFill>
              </a:rPr>
              <a:t>BUDŻET GMINY MOSINA </a:t>
            </a:r>
            <a:br>
              <a:rPr lang="pl-PL" b="1" dirty="0" smtClean="0">
                <a:solidFill>
                  <a:srgbClr val="00B0F0"/>
                </a:solidFill>
              </a:rPr>
            </a:br>
            <a:r>
              <a:rPr lang="pl-PL" b="1" dirty="0" smtClean="0">
                <a:solidFill>
                  <a:srgbClr val="00B0F0"/>
                </a:solidFill>
              </a:rPr>
              <a:t>2019</a:t>
            </a:r>
            <a:endParaRPr lang="pl-PL" b="1" dirty="0">
              <a:solidFill>
                <a:srgbClr val="00B0F0"/>
              </a:solidFill>
            </a:endParaRPr>
          </a:p>
        </p:txBody>
      </p:sp>
      <p:pic>
        <p:nvPicPr>
          <p:cNvPr id="1027" name="Picture 3" descr="F:\Herb Mosiny_jp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945" y="692696"/>
            <a:ext cx="1942525" cy="266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Deficyt budżetu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233417"/>
              </p:ext>
            </p:extLst>
          </p:nvPr>
        </p:nvGraphicFramePr>
        <p:xfrm>
          <a:off x="2195736" y="2996952"/>
          <a:ext cx="4690864" cy="305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912465"/>
              </p:ext>
            </p:extLst>
          </p:nvPr>
        </p:nvGraphicFramePr>
        <p:xfrm>
          <a:off x="1763688" y="1844824"/>
          <a:ext cx="5760640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376"/>
                <a:gridCol w="237626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Dochody 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150 338 053,95 zł</a:t>
                      </a:r>
                      <a:endParaRPr lang="pl-PL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152 930 143,08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Deficyt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2 592 089,13 zł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Przychody i rozchody budżetu w 2019 roku</a:t>
            </a:r>
            <a:endParaRPr lang="pl-PL" sz="36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02486"/>
              </p:ext>
            </p:extLst>
          </p:nvPr>
        </p:nvGraphicFramePr>
        <p:xfrm>
          <a:off x="1907704" y="2708920"/>
          <a:ext cx="5184576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55203"/>
              </p:ext>
            </p:extLst>
          </p:nvPr>
        </p:nvGraphicFramePr>
        <p:xfrm>
          <a:off x="2195736" y="1628800"/>
          <a:ext cx="4392488" cy="6854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9272"/>
                <a:gridCol w="1433216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Przychody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>
                          <a:effectLst/>
                        </a:rPr>
                        <a:t>10 000 000,00 zł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4033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Rozchody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7 407 910,87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6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B0F0"/>
                </a:solidFill>
              </a:rPr>
              <a:t>Obsługa zadłużenia </a:t>
            </a:r>
            <a:r>
              <a:rPr lang="pl-PL" sz="3200" b="1" dirty="0" smtClean="0">
                <a:solidFill>
                  <a:srgbClr val="00B0F0"/>
                </a:solidFill>
              </a:rPr>
              <a:t>w 2019 roku</a:t>
            </a:r>
            <a:endParaRPr lang="pl-PL" sz="3200" b="1" dirty="0">
              <a:solidFill>
                <a:srgbClr val="00B0F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000" dirty="0"/>
              <a:t>W roku 2019 Gmina Mosina dokona wykupu obligacji komunalnych w łącznej kwocie </a:t>
            </a:r>
            <a:r>
              <a:rPr lang="pl-PL" sz="2000" dirty="0">
                <a:solidFill>
                  <a:srgbClr val="00B050"/>
                </a:solidFill>
              </a:rPr>
              <a:t>6.500.000,00 zł</a:t>
            </a:r>
            <a:r>
              <a:rPr lang="pl-PL" sz="2000" dirty="0"/>
              <a:t>,  sprzedanych na rynku krajowym w: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2013 r. – 1.500.000,00 zł,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2014 r. – 1.500.000,00 zł,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2015 r. – </a:t>
            </a:r>
            <a:r>
              <a:rPr lang="pl-PL" sz="2000" dirty="0" smtClean="0">
                <a:solidFill>
                  <a:srgbClr val="00B0F0"/>
                </a:solidFill>
              </a:rPr>
              <a:t>   500.000,00 </a:t>
            </a:r>
            <a:r>
              <a:rPr lang="pl-PL" sz="2000" dirty="0">
                <a:solidFill>
                  <a:srgbClr val="00B0F0"/>
                </a:solidFill>
              </a:rPr>
              <a:t>zł,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2018 r. – 3.000.000,00 zł,</a:t>
            </a:r>
          </a:p>
          <a:p>
            <a:pPr marL="0" indent="0">
              <a:buNone/>
            </a:pPr>
            <a:r>
              <a:rPr lang="pl-PL" sz="2000" dirty="0"/>
              <a:t>oraz spłaty pożyczek do </a:t>
            </a:r>
            <a:r>
              <a:rPr lang="pl-PL" sz="2000" dirty="0" err="1"/>
              <a:t>WFOŚiGW</a:t>
            </a:r>
            <a:r>
              <a:rPr lang="pl-PL" sz="2000" dirty="0"/>
              <a:t> w łącznej kwocie </a:t>
            </a:r>
            <a:r>
              <a:rPr lang="pl-PL" sz="2000" dirty="0">
                <a:solidFill>
                  <a:srgbClr val="00B050"/>
                </a:solidFill>
              </a:rPr>
              <a:t>907.910,87 zł</a:t>
            </a:r>
            <a:r>
              <a:rPr lang="pl-PL" sz="2000" dirty="0"/>
              <a:t>, w tym: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76.590,00 zł </a:t>
            </a:r>
            <a:r>
              <a:rPr lang="pl-PL" sz="2000" dirty="0"/>
              <a:t>(Budowa kanalizacji sanitarnej ul. Fredry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234.321,52 zł </a:t>
            </a:r>
            <a:r>
              <a:rPr lang="pl-PL" sz="2000" dirty="0"/>
              <a:t>(Termomodernizacja Zespołu Szkół nr 2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293.537,86 zł </a:t>
            </a:r>
            <a:r>
              <a:rPr lang="pl-PL" sz="2000" dirty="0"/>
              <a:t>(Budowa kanalizacji deszczowej w ul. Torowej, Jesionowej, Cisowej, Dębowej i Ogrodowej w Mosinie),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110.769,21 zł </a:t>
            </a:r>
            <a:r>
              <a:rPr lang="pl-PL" sz="2000" dirty="0"/>
              <a:t>(Modernizacja źródła ciepła i instalacji c.o. w budynkach oświatowych Gmina Mosina), 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138.461,52 zł </a:t>
            </a:r>
            <a:r>
              <a:rPr lang="pl-PL" sz="2000" dirty="0"/>
              <a:t>(Budowa kanalizacji deszczowej w ul. Wodnej w Mosinie – etap II),  </a:t>
            </a:r>
          </a:p>
          <a:p>
            <a:pPr lvl="0"/>
            <a:r>
              <a:rPr lang="pl-PL" sz="2000" dirty="0">
                <a:solidFill>
                  <a:srgbClr val="00B0F0"/>
                </a:solidFill>
              </a:rPr>
              <a:t>54.230,76 zł </a:t>
            </a:r>
            <a:r>
              <a:rPr lang="pl-PL" sz="2000" dirty="0"/>
              <a:t>(Budowa kanalizacji sanitarnej w ulicy Krótkiej w Mosinie). </a:t>
            </a:r>
          </a:p>
          <a:p>
            <a:pPr marL="0" indent="0">
              <a:buNone/>
            </a:pPr>
            <a:r>
              <a:rPr lang="pl-PL" sz="2000" dirty="0"/>
              <a:t>Łączna kwota rozchodów w roku 2019 wyniesie </a:t>
            </a:r>
            <a:r>
              <a:rPr lang="pl-PL" sz="2000" dirty="0">
                <a:solidFill>
                  <a:srgbClr val="00B050"/>
                </a:solidFill>
              </a:rPr>
              <a:t>7.407.910,87 zł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09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Obsługa zadłużenia – wskaźniki procentowe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590152"/>
              </p:ext>
            </p:extLst>
          </p:nvPr>
        </p:nvGraphicFramePr>
        <p:xfrm>
          <a:off x="467544" y="1824066"/>
          <a:ext cx="7251701" cy="1404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6601"/>
                <a:gridCol w="861020"/>
                <a:gridCol w="861020"/>
                <a:gridCol w="861020"/>
                <a:gridCol w="861020"/>
                <a:gridCol w="861020"/>
              </a:tblGrid>
              <a:tr h="30879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Opis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Rok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00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2019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2020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2021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Wskaźnik planowanej kwoty spłaty zobowiązań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5,93%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6,59%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7,22%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6,77%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6,93%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9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Dopuszczalny wskaźnik spłaty zobowiązań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10,92%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11,32%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13,15%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15,92%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15,72%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714274"/>
              </p:ext>
            </p:extLst>
          </p:nvPr>
        </p:nvGraphicFramePr>
        <p:xfrm>
          <a:off x="467544" y="1412777"/>
          <a:ext cx="3077716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7716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Kształtowanie się relacji z art. 243 </a:t>
                      </a:r>
                      <a:r>
                        <a:rPr lang="pl-PL" sz="1400" u="none" strike="noStrike" dirty="0" err="1">
                          <a:effectLst/>
                        </a:rPr>
                        <a:t>u.f.p</a:t>
                      </a:r>
                      <a:r>
                        <a:rPr lang="pl-PL" sz="1400" u="none" strike="noStrike" dirty="0">
                          <a:effectLst/>
                        </a:rPr>
                        <a:t>.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471276"/>
              </p:ext>
            </p:extLst>
          </p:nvPr>
        </p:nvGraphicFramePr>
        <p:xfrm>
          <a:off x="467544" y="3429000"/>
          <a:ext cx="7272808" cy="5581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808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W Gminie Mosina nie występuje ryzyko niezachowania ustawowej relacji zadłużenia</a:t>
                      </a:r>
                      <a:endParaRPr lang="pl-PL" sz="1800" b="1" i="0" u="none" strike="noStrike" dirty="0">
                        <a:solidFill>
                          <a:srgbClr val="00B0F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9874507"/>
              </p:ext>
            </p:extLst>
          </p:nvPr>
        </p:nvGraphicFramePr>
        <p:xfrm>
          <a:off x="1979712" y="4077072"/>
          <a:ext cx="4572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324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r>
              <a:rPr lang="pl-PL" sz="3200" b="1" dirty="0"/>
              <a:t>Dochody i wydatki – porównanie 2018 i 2019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905331"/>
              </p:ext>
            </p:extLst>
          </p:nvPr>
        </p:nvGraphicFramePr>
        <p:xfrm>
          <a:off x="611560" y="1196753"/>
          <a:ext cx="3744416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372892"/>
              </p:ext>
            </p:extLst>
          </p:nvPr>
        </p:nvGraphicFramePr>
        <p:xfrm>
          <a:off x="4572000" y="2132856"/>
          <a:ext cx="4032448" cy="669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779"/>
                <a:gridCol w="1337669"/>
              </a:tblGrid>
              <a:tr h="33451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2018 - dochody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142 419 450,08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451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2019 - dochody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150 338 053,95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464694"/>
              </p:ext>
            </p:extLst>
          </p:nvPr>
        </p:nvGraphicFramePr>
        <p:xfrm>
          <a:off x="4644008" y="4869160"/>
          <a:ext cx="3960440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6658"/>
                <a:gridCol w="1313782"/>
              </a:tblGrid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2018 - wydatki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147 643 152,03 zł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Projekt Budżetu 2019 - wydatki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152 930 143,08 zł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651601"/>
              </p:ext>
            </p:extLst>
          </p:nvPr>
        </p:nvGraphicFramePr>
        <p:xfrm>
          <a:off x="539552" y="4005064"/>
          <a:ext cx="403244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486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sz="3600" b="1" dirty="0" smtClean="0"/>
              <a:t>Plan dochodó</a:t>
            </a:r>
            <a:r>
              <a:rPr lang="pl-PL" sz="3600" b="1" dirty="0"/>
              <a:t>w</a:t>
            </a:r>
            <a:r>
              <a:rPr lang="pl-PL" sz="3600" b="1" dirty="0" smtClean="0"/>
              <a:t> Gminy Mosina w 2019 roku</a:t>
            </a:r>
            <a:endParaRPr lang="pl-PL" sz="36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99511"/>
              </p:ext>
            </p:extLst>
          </p:nvPr>
        </p:nvGraphicFramePr>
        <p:xfrm>
          <a:off x="395536" y="980728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942719"/>
              </p:ext>
            </p:extLst>
          </p:nvPr>
        </p:nvGraphicFramePr>
        <p:xfrm>
          <a:off x="539552" y="5877272"/>
          <a:ext cx="7920878" cy="36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2880320"/>
                <a:gridCol w="2808310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Razem: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150 338 053,95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100,00%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34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Plan dochodów </a:t>
            </a:r>
            <a:r>
              <a:rPr lang="pl-PL" sz="2000" b="1" dirty="0" smtClean="0"/>
              <a:t>(według </a:t>
            </a:r>
            <a:r>
              <a:rPr lang="pl-PL" sz="2000" b="1" dirty="0" smtClean="0"/>
              <a:t>klasyfikacji </a:t>
            </a:r>
            <a:r>
              <a:rPr lang="pl-PL" sz="2000" b="1" dirty="0" smtClean="0"/>
              <a:t>budżetowej)</a:t>
            </a:r>
            <a:endParaRPr lang="pl-PL" sz="20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786240"/>
              </p:ext>
            </p:extLst>
          </p:nvPr>
        </p:nvGraphicFramePr>
        <p:xfrm>
          <a:off x="1619672" y="908720"/>
          <a:ext cx="5879243" cy="5627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8352"/>
                <a:gridCol w="1584176"/>
                <a:gridCol w="1126715"/>
              </a:tblGrid>
              <a:tr h="44551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Działy klasyfikacji budżetowej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Kwota w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Udział procentowy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Leśnictwo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Transport i łączność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7 309 585,90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4,86%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mieszkaniowa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9 284 000,00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6,18%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Administracja publiczna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209 345,00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3817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Urzędy naczelnych organów władzy państwowej, kontroli i ochrony prawa oraz sądownictwa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6 230,00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202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Dochody od osób prawnych, od osób fizycznych i od innych jednostek nieposiadających osobowości prawnej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73 418 434,00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48,84%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Różne rozliczenia(w tym</a:t>
                      </a:r>
                      <a:r>
                        <a:rPr lang="pl-PL" sz="1400" u="none" strike="noStrike" dirty="0" smtClean="0">
                          <a:effectLst/>
                        </a:rPr>
                        <a:t>: subwencja</a:t>
                      </a:r>
                      <a:r>
                        <a:rPr lang="pl-PL" sz="1400" u="none" strike="noStrike" dirty="0">
                          <a:effectLst/>
                        </a:rPr>
                        <a:t>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24 531 808,00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16,32%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Oświata i wychowanie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2 366 777,07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1,57%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Pomoc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761 031,00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0,51%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Rodzina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26 922 058,00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17,91%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komunalna i ochrona środowiska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5 423 784,98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3,61%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601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i ochrona dziedzictwa narodowego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30 000,00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fizyczna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45 000,00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00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150 338 053,95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88" marR="8588" marT="85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 smtClean="0"/>
              <a:t>Plan wydatków Gminy Mosina w 2019 roku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566669"/>
              </p:ext>
            </p:extLst>
          </p:nvPr>
        </p:nvGraphicFramePr>
        <p:xfrm>
          <a:off x="251520" y="1196752"/>
          <a:ext cx="82296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19238"/>
              </p:ext>
            </p:extLst>
          </p:nvPr>
        </p:nvGraphicFramePr>
        <p:xfrm>
          <a:off x="395536" y="5733256"/>
          <a:ext cx="7920881" cy="314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1855"/>
                <a:gridCol w="2868705"/>
                <a:gridCol w="2880321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Razem: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152</a:t>
                      </a:r>
                      <a:r>
                        <a:rPr lang="pl-PL" sz="20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930 143,08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effectLst/>
                        </a:rPr>
                        <a:t>100,00%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50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pl-PL" sz="3100" b="1" dirty="0" smtClean="0"/>
              <a:t>Plan wydatków </a:t>
            </a:r>
            <a:r>
              <a:rPr lang="pl-PL" sz="2200" b="1" dirty="0" smtClean="0"/>
              <a:t>(według </a:t>
            </a:r>
            <a:r>
              <a:rPr lang="pl-PL" sz="2200" b="1" dirty="0" smtClean="0"/>
              <a:t>klasyfikacji </a:t>
            </a:r>
            <a:r>
              <a:rPr lang="pl-PL" sz="2200" b="1" dirty="0" smtClean="0"/>
              <a:t>budżetowej)</a:t>
            </a:r>
            <a:endParaRPr lang="pl-PL" sz="2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571371"/>
              </p:ext>
            </p:extLst>
          </p:nvPr>
        </p:nvGraphicFramePr>
        <p:xfrm>
          <a:off x="755576" y="692701"/>
          <a:ext cx="7344817" cy="56582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0440"/>
                <a:gridCol w="1934493"/>
                <a:gridCol w="1449884"/>
              </a:tblGrid>
              <a:tr h="39588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Działy klasyfikacji budżetowej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Kwota w zł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Udział procentowy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Leśnictwo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673 415,26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0,44%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Transport i łączność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23 547 079,58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15,40%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Turystyka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239 300,00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0,16%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mieszkaniowa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4 353 708,41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2,85%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Działalność usługowa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380 000,00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Administracja publiczna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11 044 484,57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7,22%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70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Urzędy naczelnych organów władzy państwowej, kontroli i ochrony prawa oraz sądownictwa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6 230,00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0,0041%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5881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1 830 576,60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1,20%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8196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Obsługa długu publicznego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1 030 500,00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0,67%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Różne rozliczenia(rezerwy)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u="none" strike="noStrike" dirty="0">
                          <a:effectLst/>
                        </a:rPr>
                        <a:t>1 033 918,56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u="none" strike="noStrike" dirty="0">
                          <a:effectLst/>
                        </a:rPr>
                        <a:t>0,68%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Oświata i wychowanie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50 925 137,63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33,30%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Ochrona zdrowia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530 000,00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0,35%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Pomoc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3 027 967,00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1,98%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571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Pozostałe zadania w zakresie polityki społecznej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298 950,00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Edukacyjna opieka wychowawcza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2 279 550,00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1,49%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Rodzina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27 513 576,00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17,99%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87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komunalna i ochrona środowiska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13 366 737,10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8,74%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i ochrona dziedzictwa narodowego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3 994 025,31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2,61%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Kultura fizyczna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6 854 987,06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4,48%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794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effectLst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152 930 143,08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44" marR="8244" marT="82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Dochody </a:t>
            </a:r>
            <a:r>
              <a:rPr lang="pl-PL" sz="3200" dirty="0" smtClean="0"/>
              <a:t>(w-g działów klasyfikacji budżetowej)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382011"/>
              </p:ext>
            </p:extLst>
          </p:nvPr>
        </p:nvGraphicFramePr>
        <p:xfrm>
          <a:off x="457200" y="908720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1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4000" dirty="0"/>
              <a:t>Wydatki</a:t>
            </a:r>
            <a:r>
              <a:rPr lang="pl-PL" sz="2800" dirty="0"/>
              <a:t>(w-g działów klasyfikacji budżetowej)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10792"/>
              </p:ext>
            </p:extLst>
          </p:nvPr>
        </p:nvGraphicFramePr>
        <p:xfrm>
          <a:off x="457200" y="908720"/>
          <a:ext cx="83632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Wydatki majątkowe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45989"/>
              </p:ext>
            </p:extLst>
          </p:nvPr>
        </p:nvGraphicFramePr>
        <p:xfrm>
          <a:off x="179512" y="908720"/>
          <a:ext cx="8784976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1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solidFill>
                  <a:srgbClr val="00B0F0"/>
                </a:solidFill>
              </a:rPr>
              <a:t>Udział funduszu sołeckiego, funduszu do dyspozycji jednostek pomocniczych oraz wydatków zgłoszonych przez mieszkańców osiedli i sołectw w odniesieniu do wydatków ogółem</a:t>
            </a:r>
            <a:endParaRPr lang="pl-PL" sz="20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013946"/>
              </p:ext>
            </p:extLst>
          </p:nvPr>
        </p:nvGraphicFramePr>
        <p:xfrm>
          <a:off x="827583" y="1916832"/>
          <a:ext cx="7272809" cy="30454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9309"/>
                <a:gridCol w="2251108"/>
                <a:gridCol w="952392"/>
              </a:tblGrid>
              <a:tr h="571682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 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 zł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udział 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43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Fundusz sołecki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577 742,22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0,38%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026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Fundusz jednostek pomocniczych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139 725,00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0,09%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2035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Wydatki zgłoszone przez mieszkańców osiedli i sołectw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497 300,00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0,33%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308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Pozostałe wydatki 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</a:rPr>
                        <a:t>151 715 375,86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</a:rPr>
                        <a:t>99,21%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524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Wydatki</a:t>
                      </a:r>
                      <a:r>
                        <a:rPr lang="pl-PL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ogółem: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152 930 143,08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100,00%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972</Words>
  <Application>Microsoft Office PowerPoint</Application>
  <PresentationFormat>Pokaz na ekranie (4:3)</PresentationFormat>
  <Paragraphs>254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BUDŻET GMINY MOSINA  2019</vt:lpstr>
      <vt:lpstr>Plan dochodów Gminy Mosina w 2019 roku</vt:lpstr>
      <vt:lpstr>Plan dochodów (według klasyfikacji budżetowej)</vt:lpstr>
      <vt:lpstr>Plan wydatków Gminy Mosina w 2019 roku</vt:lpstr>
      <vt:lpstr>Plan wydatków (według klasyfikacji budżetowej)</vt:lpstr>
      <vt:lpstr>Dochody (w-g działów klasyfikacji budżetowej)</vt:lpstr>
      <vt:lpstr>Wydatki(w-g działów klasyfikacji budżetowej)</vt:lpstr>
      <vt:lpstr>Wydatki majątkowe </vt:lpstr>
      <vt:lpstr>Udział funduszu sołeckiego, funduszu do dyspozycji jednostek pomocniczych oraz wydatków zgłoszonych przez mieszkańców osiedli i sołectw w odniesieniu do wydatków ogółem</vt:lpstr>
      <vt:lpstr>Deficyt budżetu</vt:lpstr>
      <vt:lpstr>Przychody i rozchody budżetu w 2019 roku</vt:lpstr>
      <vt:lpstr>Obsługa zadłużenia w 2019 roku</vt:lpstr>
      <vt:lpstr>Obsługa zadłużenia – wskaźniki procentowe</vt:lpstr>
      <vt:lpstr>Dochody i wydatki – porównanie 2018 i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chelminiak</dc:creator>
  <cp:lastModifiedBy>chelminiak</cp:lastModifiedBy>
  <cp:revision>91</cp:revision>
  <cp:lastPrinted>2019-01-24T09:44:11Z</cp:lastPrinted>
  <dcterms:created xsi:type="dcterms:W3CDTF">2019-01-23T07:38:24Z</dcterms:created>
  <dcterms:modified xsi:type="dcterms:W3CDTF">2019-01-24T09:53:11Z</dcterms:modified>
</cp:coreProperties>
</file>