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84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586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90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698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364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255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54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70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207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659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59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871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09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Interpelacje i zapytania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09530" y="4152969"/>
            <a:ext cx="8767860" cy="1388165"/>
          </a:xfrm>
        </p:spPr>
        <p:txBody>
          <a:bodyPr>
            <a:normAutofit/>
          </a:bodyPr>
          <a:lstStyle/>
          <a:p>
            <a:r>
              <a:rPr lang="pl-PL" sz="5400" dirty="0" smtClean="0"/>
              <a:t>2018 - 2023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1787210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5492" y="653142"/>
            <a:ext cx="11381015" cy="6025244"/>
          </a:xfrm>
        </p:spPr>
        <p:txBody>
          <a:bodyPr>
            <a:normAutofit fontScale="92500"/>
          </a:bodyPr>
          <a:lstStyle/>
          <a:p>
            <a:r>
              <a:rPr lang="pl-PL" sz="2600" dirty="0"/>
              <a:t>3.</a:t>
            </a:r>
            <a:r>
              <a:rPr lang="pl-PL" sz="2600" b="1" dirty="0"/>
              <a:t>W sprawach dotyczących gminy</a:t>
            </a:r>
            <a:r>
              <a:rPr lang="pl-PL" sz="2600" dirty="0"/>
              <a:t> radni mogą kierować interpelacje i zapytania do wójta. </a:t>
            </a:r>
          </a:p>
          <a:p>
            <a:r>
              <a:rPr lang="pl-PL" sz="2600" dirty="0" smtClean="0">
                <a:solidFill>
                  <a:srgbClr val="C00000"/>
                </a:solidFill>
              </a:rPr>
              <a:t>4.I</a:t>
            </a:r>
            <a:r>
              <a:rPr lang="pl-PL" sz="2600" b="1" dirty="0" smtClean="0">
                <a:solidFill>
                  <a:srgbClr val="C00000"/>
                </a:solidFill>
              </a:rPr>
              <a:t>nterpelacja </a:t>
            </a:r>
            <a:r>
              <a:rPr lang="pl-PL" sz="2600" b="1" dirty="0">
                <a:solidFill>
                  <a:srgbClr val="C00000"/>
                </a:solidFill>
              </a:rPr>
              <a:t>dotyczy spraw o istotnym znaczeniu dla gminy</a:t>
            </a:r>
            <a:r>
              <a:rPr lang="pl-PL" sz="2600" dirty="0"/>
              <a:t>.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u="sng" dirty="0" smtClean="0"/>
              <a:t>Interpelacja </a:t>
            </a:r>
            <a:r>
              <a:rPr lang="pl-PL" sz="2600" u="sng" dirty="0"/>
              <a:t>powinna zawierać </a:t>
            </a:r>
            <a:r>
              <a:rPr lang="pl-PL" sz="2600" u="sng" dirty="0">
                <a:solidFill>
                  <a:srgbClr val="C00000"/>
                </a:solidFill>
              </a:rPr>
              <a:t>krótkie </a:t>
            </a:r>
            <a:r>
              <a:rPr lang="pl-PL" sz="2600" b="1" u="sng" dirty="0">
                <a:solidFill>
                  <a:srgbClr val="C00000"/>
                </a:solidFill>
              </a:rPr>
              <a:t>przedstawienie stanu faktycznego </a:t>
            </a:r>
            <a:r>
              <a:rPr lang="pl-PL" sz="2600" b="1" u="sng" dirty="0"/>
              <a:t>będącego jej przedmiotem oraz </a:t>
            </a:r>
            <a:r>
              <a:rPr lang="pl-PL" sz="2600" b="1" u="sng" dirty="0">
                <a:solidFill>
                  <a:srgbClr val="C00000"/>
                </a:solidFill>
              </a:rPr>
              <a:t>wynikające z niej pytania</a:t>
            </a:r>
            <a:r>
              <a:rPr lang="pl-PL" sz="2600" b="1" u="sng" dirty="0" smtClean="0"/>
              <a:t>.</a:t>
            </a:r>
          </a:p>
          <a:p>
            <a:r>
              <a:rPr lang="pl-PL" sz="2600" b="1" dirty="0" smtClean="0"/>
              <a:t>5.Zapytania </a:t>
            </a:r>
            <a:r>
              <a:rPr lang="pl-PL" sz="2600" b="1" dirty="0"/>
              <a:t>składa się w sprawach aktualnych problemów gminy, a także w celu uzyskania informacji o konkretnym stanie faktycznym. </a:t>
            </a:r>
            <a:r>
              <a:rPr lang="pl-PL" sz="2600" b="1" u="sng" dirty="0"/>
              <a:t>Przepis ust. 4 zdanie drugie stosuje się odpowiednio</a:t>
            </a:r>
            <a:r>
              <a:rPr lang="pl-PL" sz="2600" u="sng" dirty="0"/>
              <a:t>. </a:t>
            </a:r>
            <a:endParaRPr lang="pl-PL" sz="2600" u="sng" dirty="0" smtClean="0"/>
          </a:p>
          <a:p>
            <a:r>
              <a:rPr lang="pl-PL" sz="2600" dirty="0" smtClean="0"/>
              <a:t>6.</a:t>
            </a:r>
            <a:r>
              <a:rPr lang="pl-PL" sz="2600" b="1" dirty="0" smtClean="0"/>
              <a:t>Interpelacje </a:t>
            </a:r>
            <a:r>
              <a:rPr lang="pl-PL" sz="2600" b="1" dirty="0"/>
              <a:t>i zapytania składane są na piśmie</a:t>
            </a:r>
            <a:r>
              <a:rPr lang="pl-PL" sz="2600" dirty="0"/>
              <a:t> do przewodniczącego rady, który przekazuje je niezwłocznie wójtowi. Wójt, lub osoba przez niego wyznaczona, jest zobowiązana udzielić odpowiedzi na piśmie nie później niż w terminie 14 dni od dnia otrzymania interpelacji lub zapytania</a:t>
            </a:r>
            <a:r>
              <a:rPr lang="pl-PL" sz="2600" dirty="0" smtClean="0"/>
              <a:t>.</a:t>
            </a:r>
          </a:p>
          <a:p>
            <a:r>
              <a:rPr lang="pl-PL" sz="2600" dirty="0" smtClean="0"/>
              <a:t>7.Treść </a:t>
            </a:r>
            <a:r>
              <a:rPr lang="pl-PL" sz="2600" dirty="0"/>
              <a:t>interpelacji i zapytań oraz udzielonych odpowiedzi podawana jest do publicznej wiadomości poprzez niezwłoczną </a:t>
            </a:r>
            <a:r>
              <a:rPr lang="pl-PL" sz="2600" b="1" dirty="0"/>
              <a:t>publikację </a:t>
            </a:r>
            <a:r>
              <a:rPr lang="pl-PL" sz="2600" b="1" u="sng" dirty="0"/>
              <a:t>w Biuletynie Informacji Publicznej</a:t>
            </a:r>
            <a:r>
              <a:rPr lang="pl-PL" sz="2600" u="sng" dirty="0"/>
              <a:t> </a:t>
            </a:r>
            <a:r>
              <a:rPr lang="pl-PL" sz="2600" b="1" u="sng" dirty="0"/>
              <a:t>i na stronie internetowej gminy</a:t>
            </a:r>
            <a:r>
              <a:rPr lang="pl-PL" sz="2600" b="1" dirty="0"/>
              <a:t>,</a:t>
            </a:r>
            <a:r>
              <a:rPr lang="pl-PL" sz="2600" dirty="0"/>
              <a:t> oraz w inny sposób zwyczajowo przyjęty.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6071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7444" y="538843"/>
            <a:ext cx="10825842" cy="5557157"/>
          </a:xfrm>
        </p:spPr>
        <p:txBody>
          <a:bodyPr>
            <a:normAutofit/>
          </a:bodyPr>
          <a:lstStyle/>
          <a:p>
            <a:r>
              <a:rPr lang="pl-PL" sz="2400" dirty="0"/>
              <a:t>Do tej pory </a:t>
            </a:r>
            <a:r>
              <a:rPr lang="pl-PL" sz="2400" dirty="0" smtClean="0"/>
              <a:t>nie była uregulowana kwestia interpelacji </a:t>
            </a:r>
            <a:r>
              <a:rPr lang="pl-PL" sz="2400" dirty="0"/>
              <a:t>w </a:t>
            </a:r>
            <a:r>
              <a:rPr lang="pl-PL" sz="2400" dirty="0" smtClean="0"/>
              <a:t>ustawie. </a:t>
            </a:r>
            <a:r>
              <a:rPr lang="pl-PL" sz="2400" dirty="0"/>
              <a:t>W każdej gminie statut tę sprawę inaczej określał. W naszej gminie radni mogli składać zapytania, interpelacje i wnioski. Tych ostatnich było najwięcej. Dotyczyły spraw prostych jak zamontowanie kosza na śmieci, załatanie dziury, ale zdarzały się też propozycje wprowadzenia </a:t>
            </a:r>
            <a:r>
              <a:rPr lang="pl-PL" sz="2400" dirty="0" smtClean="0"/>
              <a:t>zmian</a:t>
            </a:r>
            <a:r>
              <a:rPr lang="pl-PL" sz="2400" dirty="0"/>
              <a:t>.</a:t>
            </a:r>
            <a:br>
              <a:rPr lang="pl-PL" sz="2400" dirty="0"/>
            </a:br>
            <a:r>
              <a:rPr lang="pl-PL" sz="2400" dirty="0"/>
              <a:t>Wniosków mosińscy radni składali wiele. Ich ilość od roku 2010 </a:t>
            </a:r>
            <a:r>
              <a:rPr lang="pl-PL" sz="2400" dirty="0" smtClean="0"/>
              <a:t>zaczęła </a:t>
            </a:r>
            <a:r>
              <a:rPr lang="pl-PL" sz="2400" dirty="0"/>
              <a:t>wzrastać 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>i </a:t>
            </a:r>
            <a:r>
              <a:rPr lang="pl-PL" sz="2400" b="1" dirty="0"/>
              <a:t>w kadencji 2010 - 2014 wyniosła 920</a:t>
            </a:r>
            <a:r>
              <a:rPr lang="pl-PL" sz="2400" dirty="0"/>
              <a:t>. </a:t>
            </a:r>
            <a:br>
              <a:rPr lang="pl-PL" sz="2400" dirty="0"/>
            </a:br>
            <a:r>
              <a:rPr lang="pl-PL" sz="2400" b="1" dirty="0" smtClean="0"/>
              <a:t>w </a:t>
            </a:r>
            <a:r>
              <a:rPr lang="pl-PL" sz="2400" b="1" dirty="0"/>
              <a:t>kadencji 2014-2018 radni złożyli 1 340 pism. 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dirty="0" smtClean="0"/>
              <a:t>Oprócz </a:t>
            </a:r>
            <a:r>
              <a:rPr lang="pl-PL" sz="2400" dirty="0"/>
              <a:t>tego składali zapytania i wnioski na sesjach. </a:t>
            </a:r>
            <a:br>
              <a:rPr lang="pl-PL" sz="2400" dirty="0"/>
            </a:br>
            <a:endParaRPr lang="pl-PL" sz="2400" dirty="0" smtClean="0"/>
          </a:p>
          <a:p>
            <a:r>
              <a:rPr lang="pl-PL" sz="2400" b="1" dirty="0" smtClean="0"/>
              <a:t>W </a:t>
            </a:r>
            <a:r>
              <a:rPr lang="pl-PL" sz="2400" b="1" dirty="0"/>
              <a:t>tej kadencji po wprowadzeniu ustawowych ograniczeń radni złożyli 16 zapytań i 16 interpelacji</a:t>
            </a:r>
            <a:r>
              <a:rPr lang="pl-PL" sz="2400" dirty="0" smtClean="0"/>
              <a:t>.</a:t>
            </a:r>
          </a:p>
          <a:p>
            <a:r>
              <a:rPr lang="pl-PL" sz="2400" dirty="0" smtClean="0"/>
              <a:t>Nie wszystkie złożone pisma są interpelacjami i </a:t>
            </a:r>
            <a:r>
              <a:rPr lang="pl-PL" sz="2400" dirty="0" smtClean="0"/>
              <a:t>zapytaniami w rozumieniu ustawy.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8880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56203" y="550707"/>
            <a:ext cx="4911921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pl-PL" sz="2400" b="1" dirty="0">
                <a:solidFill>
                  <a:schemeClr val="bg2">
                    <a:lumMod val="50000"/>
                  </a:schemeClr>
                </a:solidFill>
              </a:rPr>
              <a:t>4.Interpelacja dotyczy spraw 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</a:rPr>
              <a:t>o </a:t>
            </a:r>
            <a:r>
              <a:rPr lang="pl-PL" sz="2400" b="1" dirty="0">
                <a:solidFill>
                  <a:schemeClr val="bg2">
                    <a:lumMod val="50000"/>
                  </a:schemeClr>
                </a:solidFill>
              </a:rPr>
              <a:t>istotnym znaczeniu dla gminy. 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</a:rPr>
              <a:t>Interpelacja </a:t>
            </a:r>
            <a:r>
              <a:rPr lang="pl-PL" sz="2400" b="1" dirty="0">
                <a:solidFill>
                  <a:schemeClr val="bg2">
                    <a:lumMod val="50000"/>
                  </a:schemeClr>
                </a:solidFill>
              </a:rPr>
              <a:t>powinna 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</a:rPr>
              <a:t>zawierać</a:t>
            </a:r>
            <a:r>
              <a:rPr lang="pl-PL" sz="28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pl-PL" sz="2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28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l-PL" sz="3600" b="1" dirty="0">
                <a:solidFill>
                  <a:schemeClr val="bg2">
                    <a:lumMod val="50000"/>
                  </a:schemeClr>
                </a:solidFill>
              </a:rPr>
              <a:t>krótkie </a:t>
            </a:r>
            <a:r>
              <a:rPr lang="pl-PL" sz="3600" b="1" dirty="0" smtClean="0">
                <a:solidFill>
                  <a:schemeClr val="bg2">
                    <a:lumMod val="50000"/>
                  </a:schemeClr>
                </a:solidFill>
              </a:rPr>
              <a:t>przedstawienie </a:t>
            </a:r>
            <a:br>
              <a:rPr lang="pl-PL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bg2">
                    <a:lumMod val="50000"/>
                  </a:schemeClr>
                </a:solidFill>
              </a:rPr>
              <a:t>stanu </a:t>
            </a:r>
            <a:r>
              <a:rPr lang="pl-PL" sz="3600" b="1" dirty="0">
                <a:solidFill>
                  <a:schemeClr val="bg2">
                    <a:lumMod val="50000"/>
                  </a:schemeClr>
                </a:solidFill>
              </a:rPr>
              <a:t>faktycznego </a:t>
            </a:r>
            <a:r>
              <a:rPr lang="pl-PL" sz="36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pl-PL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2800" b="1" dirty="0" smtClean="0">
                <a:solidFill>
                  <a:schemeClr val="bg2">
                    <a:lumMod val="50000"/>
                  </a:schemeClr>
                </a:solidFill>
              </a:rPr>
              <a:t>będącego </a:t>
            </a:r>
            <a:r>
              <a:rPr lang="pl-PL" sz="2800" b="1" dirty="0">
                <a:solidFill>
                  <a:schemeClr val="bg2">
                    <a:lumMod val="50000"/>
                  </a:schemeClr>
                </a:solidFill>
              </a:rPr>
              <a:t>jej przedmiotem </a:t>
            </a:r>
            <a:endParaRPr lang="pl-PL" sz="2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pl-PL" sz="2800" b="1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pl-PL" sz="28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pl-PL" sz="2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2800" b="1" dirty="0" smtClean="0">
                <a:solidFill>
                  <a:schemeClr val="bg2">
                    <a:lumMod val="50000"/>
                  </a:schemeClr>
                </a:solidFill>
              </a:rPr>
              <a:t>oraz </a:t>
            </a:r>
            <a:br>
              <a:rPr lang="pl-PL" sz="2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bg2">
                    <a:lumMod val="50000"/>
                  </a:schemeClr>
                </a:solidFill>
              </a:rPr>
              <a:t>wynikające </a:t>
            </a:r>
            <a:r>
              <a:rPr lang="pl-PL" sz="3200" b="1" dirty="0">
                <a:solidFill>
                  <a:schemeClr val="bg2">
                    <a:lumMod val="50000"/>
                  </a:schemeClr>
                </a:solidFill>
              </a:rPr>
              <a:t>z </a:t>
            </a:r>
            <a:r>
              <a:rPr lang="pl-PL" sz="3200" b="1" dirty="0" smtClean="0">
                <a:solidFill>
                  <a:schemeClr val="bg2">
                    <a:lumMod val="50000"/>
                  </a:schemeClr>
                </a:solidFill>
              </a:rPr>
              <a:t>tego stanu</a:t>
            </a:r>
            <a:br>
              <a:rPr lang="pl-PL" sz="32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l-PL" sz="3200" b="1" dirty="0">
                <a:solidFill>
                  <a:schemeClr val="bg2">
                    <a:lumMod val="50000"/>
                  </a:schemeClr>
                </a:solidFill>
              </a:rPr>
              <a:t>pytania</a:t>
            </a:r>
            <a:r>
              <a:rPr lang="pl-PL" sz="3200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pl-PL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2312" y="347790"/>
            <a:ext cx="6677639" cy="616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69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3334" y="1607343"/>
            <a:ext cx="8673917" cy="4165827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456201" y="550707"/>
            <a:ext cx="11153413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</a:rPr>
              <a:t>Zapytanie powinn0 zawierać</a:t>
            </a:r>
            <a:r>
              <a:rPr lang="pl-PL" sz="28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pl-PL" sz="2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bg2">
                    <a:lumMod val="50000"/>
                  </a:schemeClr>
                </a:solidFill>
              </a:rPr>
              <a:t>krótkie przedstawienie stanu </a:t>
            </a:r>
            <a:r>
              <a:rPr lang="pl-PL" sz="3600" b="1" dirty="0">
                <a:solidFill>
                  <a:schemeClr val="bg2">
                    <a:lumMod val="50000"/>
                  </a:schemeClr>
                </a:solidFill>
              </a:rPr>
              <a:t>faktycznego </a:t>
            </a:r>
            <a:r>
              <a:rPr lang="pl-PL" sz="36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pl-PL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pl-PL" sz="2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pl-PL" sz="2800" b="1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pl-PL" sz="2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pl-PL" sz="28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pl-PL" sz="2800" b="1" dirty="0" smtClean="0">
                <a:solidFill>
                  <a:schemeClr val="bg2">
                    <a:lumMod val="50000"/>
                  </a:schemeClr>
                </a:solidFill>
              </a:rPr>
              <a:t>oraz </a:t>
            </a:r>
            <a:br>
              <a:rPr lang="pl-PL" sz="2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bg2">
                    <a:lumMod val="50000"/>
                  </a:schemeClr>
                </a:solidFill>
              </a:rPr>
              <a:t>wynikające </a:t>
            </a:r>
            <a:br>
              <a:rPr lang="pl-PL" sz="32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bg2">
                    <a:lumMod val="50000"/>
                  </a:schemeClr>
                </a:solidFill>
              </a:rPr>
              <a:t>z niego </a:t>
            </a:r>
            <a:r>
              <a:rPr lang="pl-PL" sz="3200" b="1" dirty="0">
                <a:solidFill>
                  <a:schemeClr val="bg2">
                    <a:lumMod val="50000"/>
                  </a:schemeClr>
                </a:solidFill>
              </a:rPr>
              <a:t>pytania</a:t>
            </a:r>
            <a:r>
              <a:rPr lang="pl-PL" sz="3200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pl-PL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57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681" y="1004552"/>
            <a:ext cx="11058214" cy="4101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20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990" y="322080"/>
            <a:ext cx="11050389" cy="6155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704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690" y="745566"/>
            <a:ext cx="6600959" cy="53668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9984" y="1867436"/>
            <a:ext cx="5878806" cy="44911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62310182"/>
      </p:ext>
    </p:extLst>
  </p:cSld>
  <p:clrMapOvr>
    <a:masterClrMapping/>
  </p:clrMapOvr>
</p:sld>
</file>

<file path=ppt/theme/theme1.xml><?xml version="1.0" encoding="utf-8"?>
<a:theme xmlns:a="http://schemas.openxmlformats.org/drawingml/2006/main" name="Podstawa">
  <a:themeElements>
    <a:clrScheme name="Ciepły niebiesk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odstawa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odstawa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Podstawa</Template>
  <TotalTime>121</TotalTime>
  <Words>82</Words>
  <Application>Microsoft Office PowerPoint</Application>
  <PresentationFormat>Panoramiczny</PresentationFormat>
  <Paragraphs>18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0" baseType="lpstr">
      <vt:lpstr>Corbel</vt:lpstr>
      <vt:lpstr>Podstawa</vt:lpstr>
      <vt:lpstr>Interpelacje i zapytania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Interpelacje i zapytania</dc:title>
  <dc:creator>Małgorzata Kaptur</dc:creator>
  <cp:lastModifiedBy>Małgorzata Kaptur</cp:lastModifiedBy>
  <cp:revision>9</cp:revision>
  <dcterms:created xsi:type="dcterms:W3CDTF">2019-01-23T21:41:22Z</dcterms:created>
  <dcterms:modified xsi:type="dcterms:W3CDTF">2019-01-24T08:40:43Z</dcterms:modified>
</cp:coreProperties>
</file>