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63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B22A05-BF37-2FBC-F652-08E54BE94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655762"/>
          </a:xfrm>
        </p:spPr>
        <p:txBody>
          <a:bodyPr/>
          <a:lstStyle/>
          <a:p>
            <a:r>
              <a:rPr lang="pl-PL" dirty="0" err="1"/>
              <a:t>ZasAdy</a:t>
            </a:r>
            <a:r>
              <a:rPr lang="pl-PL" dirty="0"/>
              <a:t> i standardy utrzymania zieleni w gminie -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158E03-C482-3EA4-6B0C-616D950D2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122614"/>
            <a:ext cx="8791575" cy="957262"/>
          </a:xfrm>
        </p:spPr>
        <p:txBody>
          <a:bodyPr/>
          <a:lstStyle/>
          <a:p>
            <a:r>
              <a:rPr lang="pl-PL" dirty="0"/>
              <a:t>Stan obecny, potrzeby i formy ich zaspokajania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923352C-1CC9-AE59-7A7A-658413D69C53}"/>
              </a:ext>
            </a:extLst>
          </p:cNvPr>
          <p:cNvSpPr txBox="1"/>
          <p:nvPr/>
        </p:nvSpPr>
        <p:spPr>
          <a:xfrm>
            <a:off x="2832100" y="5257800"/>
            <a:ext cx="763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Materiał na posiedzenie Komisji Ochrony Środowiska, Planowania Przestrzennego i Bezpieczeństwa w dniu 23 marca 2023 r.</a:t>
            </a:r>
          </a:p>
        </p:txBody>
      </p:sp>
    </p:spTree>
    <p:extLst>
      <p:ext uri="{BB962C8B-B14F-4D97-AF65-F5344CB8AC3E}">
        <p14:creationId xmlns:p14="http://schemas.microsoft.com/office/powerpoint/2010/main" val="75804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BF0713F-2901-83EC-B363-9C8599BD6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56282"/>
          </a:xfrm>
        </p:spPr>
        <p:txBody>
          <a:bodyPr>
            <a:normAutofit fontScale="90000"/>
          </a:bodyPr>
          <a:lstStyle/>
          <a:p>
            <a:r>
              <a:rPr lang="pl-PL" dirty="0"/>
              <a:t>Finasowanie utrzymania terenów zieleni </a:t>
            </a:r>
            <a:br>
              <a:rPr lang="pl-PL" dirty="0"/>
            </a:br>
            <a:r>
              <a:rPr lang="pl-PL" dirty="0"/>
              <a:t>WYDATKI w 90002 – 4300 (usługi)</a:t>
            </a: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C8EE56E7-FAC1-A8C8-94EE-AB265A32C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388897"/>
              </p:ext>
            </p:extLst>
          </p:nvPr>
        </p:nvGraphicFramePr>
        <p:xfrm>
          <a:off x="2012950" y="2095046"/>
          <a:ext cx="8470900" cy="400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0977">
                  <a:extLst>
                    <a:ext uri="{9D8B030D-6E8A-4147-A177-3AD203B41FA5}">
                      <a16:colId xmlns:a16="http://schemas.microsoft.com/office/drawing/2014/main" val="1386341389"/>
                    </a:ext>
                  </a:extLst>
                </a:gridCol>
                <a:gridCol w="5889923">
                  <a:extLst>
                    <a:ext uri="{9D8B030D-6E8A-4147-A177-3AD203B41FA5}">
                      <a16:colId xmlns:a16="http://schemas.microsoft.com/office/drawing/2014/main" val="144842237"/>
                    </a:ext>
                  </a:extLst>
                </a:gridCol>
              </a:tblGrid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Rok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Kwota na usługi (90002-4300) wraz z budżetami jednostek pomocniczych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85774"/>
                  </a:ext>
                </a:extLst>
              </a:tr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1.266.339,73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689409"/>
                  </a:ext>
                </a:extLst>
              </a:tr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923.295,86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99245"/>
                  </a:ext>
                </a:extLst>
              </a:tr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661.806,91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743225"/>
                  </a:ext>
                </a:extLst>
              </a:tr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842.662,45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930604"/>
                  </a:ext>
                </a:extLst>
              </a:tr>
              <a:tr h="635706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/>
                        <a:t>764.400,00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12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19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5C960836-7C26-5F2B-5F64-61F14BD4A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4682"/>
          </a:xfrm>
        </p:spPr>
        <p:txBody>
          <a:bodyPr/>
          <a:lstStyle/>
          <a:p>
            <a:r>
              <a:rPr lang="pl-PL" dirty="0"/>
              <a:t>Co jest, a co nie jest terenem zieleni</a:t>
            </a:r>
          </a:p>
        </p:txBody>
      </p:sp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A2BD3647-F565-7CDE-1D89-28B6D13A4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48554"/>
              </p:ext>
            </p:extLst>
          </p:nvPr>
        </p:nvGraphicFramePr>
        <p:xfrm>
          <a:off x="2030412" y="1964266"/>
          <a:ext cx="81280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663275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153010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Terenami zieleni są: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parki,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skwery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zieleńce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zieleń przydrożna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zieleń przy obiektach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Terenami zieleni nie są: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place zabaw,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boiska sportowe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rowy melioracyjne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sz="2400" dirty="0">
                          <a:solidFill>
                            <a:schemeClr val="bg1"/>
                          </a:solidFill>
                        </a:rPr>
                        <a:t>obiekty infrastruktury np. zbiorniki na wody opadowe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pl-PL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242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3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833E855-041C-3C8A-E4EE-966E8E6D9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41982"/>
          </a:xfrm>
        </p:spPr>
        <p:txBody>
          <a:bodyPr/>
          <a:lstStyle/>
          <a:p>
            <a:r>
              <a:rPr lang="pl-PL" dirty="0"/>
              <a:t>Stan obecny utrzymania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4F7D9E0-CCFB-105E-5953-2E5A313909B5}"/>
              </a:ext>
            </a:extLst>
          </p:cNvPr>
          <p:cNvSpPr txBox="1"/>
          <p:nvPr/>
        </p:nvSpPr>
        <p:spPr>
          <a:xfrm>
            <a:off x="1460500" y="1854200"/>
            <a:ext cx="958691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bg1"/>
                </a:solidFill>
              </a:rPr>
              <a:t>ZAKRES USŁUG ZLECANYCH Z BUDZETU POZOSTAJĄCEGO W DYSPOZYCJI OŚ: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bg1"/>
                </a:solidFill>
              </a:rPr>
              <a:t>Bieżąca pielęgnacja terenów zielni urządzonej - parków, skwerów, zieleńców, zieleni przydrożnej,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bg1"/>
                </a:solidFill>
              </a:rPr>
              <a:t>Utrzymanie drzew i krzewów – cięcia sanitarne, korekcyjne, pielęgnacyjne i usuwanie, w tym interwencyjne, wynikające ze zdarzeń losowych np. zjawisk atmosferycznych,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bg1"/>
                </a:solidFill>
              </a:rPr>
              <a:t>Sadzenie roślin – drzew i krzewów (nasadzenia kompensacyjne nałożone decyzjami starosty), roślin sezonowych w donicach np. kwiatów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bg1"/>
                </a:solidFill>
              </a:rPr>
              <a:t>Koszenie roślinności zielnej poza terenami zieleni objętymi stałą pielęgnacją (głównie pobocza dróg),</a:t>
            </a:r>
          </a:p>
          <a:p>
            <a:pPr marL="342900" indent="-342900">
              <a:buAutoNum type="arabicPeriod"/>
            </a:pPr>
            <a:r>
              <a:rPr lang="pl-PL" sz="2000" dirty="0">
                <a:solidFill>
                  <a:schemeClr val="bg1"/>
                </a:solidFill>
              </a:rPr>
              <a:t>Jesienne grabienie opadłych liści poza terenami zieleni objętymi stałą pielęgnacją.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507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47C2A72-0E2A-8B7C-AFA4-2B7E87DED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Podmioty odpowiedzialne za utrzymanie zieleni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D0C9385-D6A7-867F-F2A9-62CB91F7B6AD}"/>
              </a:ext>
            </a:extLst>
          </p:cNvPr>
          <p:cNvSpPr txBox="1"/>
          <p:nvPr/>
        </p:nvSpPr>
        <p:spPr>
          <a:xfrm>
            <a:off x="1141413" y="2736502"/>
            <a:ext cx="959961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800" dirty="0"/>
              <a:t>Urząd Miejski w Mosinie</a:t>
            </a:r>
          </a:p>
          <a:p>
            <a:pPr marL="342900" indent="-342900">
              <a:buAutoNum type="arabicPeriod"/>
            </a:pPr>
            <a:r>
              <a:rPr lang="pl-PL" sz="2800" dirty="0"/>
              <a:t>Jednostki pomocnicze gminy – sołectwa i osiedla</a:t>
            </a:r>
          </a:p>
          <a:p>
            <a:pPr marL="342900" indent="-342900">
              <a:buAutoNum type="arabicPeriod"/>
            </a:pPr>
            <a:r>
              <a:rPr lang="pl-PL" sz="2800" dirty="0"/>
              <a:t>Jednostki organizacyjne gminy – np. placówki oświatowe, </a:t>
            </a:r>
            <a:r>
              <a:rPr lang="pl-PL" sz="2800" dirty="0" err="1"/>
              <a:t>OSiR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2954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C2D7FD-75BD-10C4-77F7-E00CAC09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45182"/>
          </a:xfrm>
        </p:spPr>
        <p:txBody>
          <a:bodyPr/>
          <a:lstStyle/>
          <a:p>
            <a:pPr algn="ctr"/>
            <a:r>
              <a:rPr lang="pl-PL" dirty="0"/>
              <a:t>Problemy do rozwiązania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7257118-2B73-6104-36D3-7865D51B59A7}"/>
              </a:ext>
            </a:extLst>
          </p:cNvPr>
          <p:cNvSpPr txBox="1"/>
          <p:nvPr/>
        </p:nvSpPr>
        <p:spPr>
          <a:xfrm>
            <a:off x="1358900" y="2097088"/>
            <a:ext cx="932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Jednoznaczne przypisanie zakresu odpowiedzialności pomiędzy podmiotami</a:t>
            </a:r>
          </a:p>
          <a:p>
            <a:pPr marL="342900" indent="-342900">
              <a:buAutoNum type="arabicPeriod"/>
            </a:pPr>
            <a:r>
              <a:rPr lang="pl-PL" dirty="0"/>
              <a:t>Zapewnienie finasowania adekwatnego do ustalonego standardu utrzymania  </a:t>
            </a:r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001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239F3D1-CC65-9CE0-5D43-DFEC9FA0AC22}"/>
              </a:ext>
            </a:extLst>
          </p:cNvPr>
          <p:cNvSpPr txBox="1"/>
          <p:nvPr/>
        </p:nvSpPr>
        <p:spPr>
          <a:xfrm>
            <a:off x="2768600" y="2590800"/>
            <a:ext cx="71755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/>
              <a:t>Dziękuję za uwagę.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6709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1138</TotalTime>
  <Words>262</Words>
  <Application>Microsoft Office PowerPoint</Application>
  <PresentationFormat>Panoramiczny</PresentationFormat>
  <Paragraphs>48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Tw Cen MT</vt:lpstr>
      <vt:lpstr>Obwód</vt:lpstr>
      <vt:lpstr>ZasAdy i standardy utrzymania zieleni w gminie - </vt:lpstr>
      <vt:lpstr>Finasowanie utrzymania terenów zieleni  WYDATKI w 90002 – 4300 (usługi)</vt:lpstr>
      <vt:lpstr>Co jest, a co nie jest terenem zieleni</vt:lpstr>
      <vt:lpstr>Stan obecny utrzymania</vt:lpstr>
      <vt:lpstr>Podmioty odpowiedzialne za utrzymanie zieleni</vt:lpstr>
      <vt:lpstr>Problemy do rozwiązania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Gminny system gospodarki odpadami w gminie mosina</dc:title>
  <dc:creator>Radosław Łucka</dc:creator>
  <cp:lastModifiedBy>Radosław Łucka</cp:lastModifiedBy>
  <cp:revision>9</cp:revision>
  <dcterms:created xsi:type="dcterms:W3CDTF">2023-03-10T13:26:42Z</dcterms:created>
  <dcterms:modified xsi:type="dcterms:W3CDTF">2023-03-23T13:54:18Z</dcterms:modified>
</cp:coreProperties>
</file>