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6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A97A24E-4BA8-5CB4-8627-DBD7042F6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WYCOFYWANIE WYROBÓW ZAWIERAJĄCYCH AZBEST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2F8A4C-8290-CDBB-A2B7-D9E4F31122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28.07.2023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0A5666-9EC5-0C96-2332-2A3ED56F71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D378CA-303D-1C9B-AD69-CABF7E0FF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ABFF-CD94-4D77-8AFE-4D1C58C34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21037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WYCOFYWANIE WYROBÓW ZAWIERAJĄCYCH AZBEST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28.07.2023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CA65-32E9-48E4-97A1-0AFBEDF1B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69235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67E1C-A434-34E9-012B-DEC116A3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510588" cy="246380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UTRZYMANIE PORZĄDKU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I CZYSTOŚCI NA TERENIE GMINY MOSINA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DBB0D0-C7F2-6A19-B47F-BEE01E5D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149600"/>
            <a:ext cx="6400800" cy="3263900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ZE SZCZEGÓLNYM UWZGLĘDNIENIEM OBSZARU TERENÓW PUBLICZNYCH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tx1"/>
                </a:solidFill>
              </a:rPr>
              <a:t>Materiał na posiedzenie Komisji Ochrony Środowiska, Planowania Przestrzennego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Bezpieczeństwa Rady Miejskiej w Mosinie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dniu 21.09.2023 r.</a:t>
            </a:r>
          </a:p>
        </p:txBody>
      </p:sp>
    </p:spTree>
    <p:extLst>
      <p:ext uri="{BB962C8B-B14F-4D97-AF65-F5344CB8AC3E}">
        <p14:creationId xmlns:p14="http://schemas.microsoft.com/office/powerpoint/2010/main" val="149784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C41C6C8-17FA-279C-5295-8ECA5A644E87}"/>
              </a:ext>
            </a:extLst>
          </p:cNvPr>
          <p:cNvSpPr txBox="1"/>
          <p:nvPr/>
        </p:nvSpPr>
        <p:spPr>
          <a:xfrm>
            <a:off x="1054100" y="448278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B6B0E87-B492-5CBF-640B-90065EC3DD19}"/>
              </a:ext>
            </a:extLst>
          </p:cNvPr>
          <p:cNvSpPr txBox="1"/>
          <p:nvPr/>
        </p:nvSpPr>
        <p:spPr>
          <a:xfrm>
            <a:off x="1054100" y="1104900"/>
            <a:ext cx="100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Zakres utrzymania z zaśmiecenia w centrum miasta 2023 (soboty i niedziele oraz święta w okresie od maja do września).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180BCD-F568-6D21-5D7A-759A6796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59" y="1973077"/>
            <a:ext cx="8960882" cy="43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F904605-FDC0-C5D6-532A-72EEEEEBFB35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8F7DC6-6194-01F0-8932-BFA9DB63F690}"/>
              </a:ext>
            </a:extLst>
          </p:cNvPr>
          <p:cNvSpPr txBox="1"/>
          <p:nvPr/>
        </p:nvSpPr>
        <p:spPr>
          <a:xfrm>
            <a:off x="1193800" y="1968500"/>
            <a:ext cx="98044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prac porządkowych gmina wykorzystuje też osoby skierowane przez sądy do wykonywania prac publicznych, pod nadzorem Straży Miejskiej.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gminy tereny publiczne sprzątane są z zaśmiecenia również przez: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wolontariuszy Wolontariatu WPN,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uczestników akcji „Sprzątanie Świata” itp.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78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E2EF23-16E8-4560-2071-2ED55E3E033E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D5BDE47-58C9-3586-AE59-9FD59AED7C60}"/>
              </a:ext>
            </a:extLst>
          </p:cNvPr>
          <p:cNvSpPr txBox="1"/>
          <p:nvPr/>
        </p:nvSpPr>
        <p:spPr>
          <a:xfrm>
            <a:off x="1231900" y="1422400"/>
            <a:ext cx="1054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Koszty utrzymania czystości i porządku realizowane przez referat OŚ:</a:t>
            </a:r>
          </a:p>
          <a:p>
            <a:pPr marL="342900" indent="-342900" algn="just">
              <a:buAutoNum type="arabicPeriod"/>
            </a:pPr>
            <a:endParaRPr lang="pl-PL" dirty="0"/>
          </a:p>
          <a:p>
            <a:pPr algn="just"/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  <a:p>
            <a:pPr algn="just"/>
            <a:r>
              <a:rPr lang="pl-PL" dirty="0"/>
              <a:t>* do 31.08.2023</a:t>
            </a:r>
          </a:p>
          <a:p>
            <a:pPr algn="just"/>
            <a:r>
              <a:rPr lang="pl-PL" dirty="0"/>
              <a:t>** w drodze zleceń osobom fizycznym</a:t>
            </a:r>
          </a:p>
          <a:p>
            <a:pPr algn="just"/>
            <a:r>
              <a:rPr lang="pl-PL" dirty="0"/>
              <a:t>*** od roku 2023 usługa obejmuje również sprzątanie centrum miasta od poniedziałku do piątku</a:t>
            </a:r>
          </a:p>
          <a:p>
            <a:pPr marL="342900" indent="-342900" algn="just">
              <a:buAutoNum type="arabicPeriod"/>
            </a:pPr>
            <a:endParaRPr lang="pl-PL" dirty="0"/>
          </a:p>
          <a:p>
            <a:pPr marL="342900" indent="-342900" algn="just">
              <a:buAutoNum type="arabicPeriod"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A419102-E0F7-EBC6-0395-667E9B4C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65343"/>
              </p:ext>
            </p:extLst>
          </p:nvPr>
        </p:nvGraphicFramePr>
        <p:xfrm>
          <a:off x="1054101" y="1958340"/>
          <a:ext cx="10414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156">
                  <a:extLst>
                    <a:ext uri="{9D8B030D-6E8A-4147-A177-3AD203B41FA5}">
                      <a16:colId xmlns:a16="http://schemas.microsoft.com/office/drawing/2014/main" val="3196464494"/>
                    </a:ext>
                  </a:extLst>
                </a:gridCol>
                <a:gridCol w="2377390">
                  <a:extLst>
                    <a:ext uri="{9D8B030D-6E8A-4147-A177-3AD203B41FA5}">
                      <a16:colId xmlns:a16="http://schemas.microsoft.com/office/drawing/2014/main" val="1699445810"/>
                    </a:ext>
                  </a:extLst>
                </a:gridCol>
                <a:gridCol w="1640915">
                  <a:extLst>
                    <a:ext uri="{9D8B030D-6E8A-4147-A177-3AD203B41FA5}">
                      <a16:colId xmlns:a16="http://schemas.microsoft.com/office/drawing/2014/main" val="3134254009"/>
                    </a:ext>
                  </a:extLst>
                </a:gridCol>
                <a:gridCol w="1784838">
                  <a:extLst>
                    <a:ext uri="{9D8B030D-6E8A-4147-A177-3AD203B41FA5}">
                      <a16:colId xmlns:a16="http://schemas.microsoft.com/office/drawing/2014/main" val="1000531768"/>
                    </a:ext>
                  </a:extLst>
                </a:gridCol>
                <a:gridCol w="3822701">
                  <a:extLst>
                    <a:ext uri="{9D8B030D-6E8A-4147-A177-3AD203B41FA5}">
                      <a16:colId xmlns:a16="http://schemas.microsoft.com/office/drawing/2014/main" val="161575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Odbiór i zagospodarowanie odpadów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Sprzątanie centrum miasta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Usuwanie tzw. dzikich wysypisk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Uwagi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4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320 847,19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19 421,87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34 955,49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(1) VI-XII w dni robocze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3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246 281,87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14 222,90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59 090,55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(2) II-XII w dni robocze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2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2023*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142 513,53***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1 671,00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28 362,84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(3) V-IX weekendy i święta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07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2E6452-BEFD-EC42-EF96-6F5B502CF21D}"/>
              </a:ext>
            </a:extLst>
          </p:cNvPr>
          <p:cNvSpPr txBox="1"/>
          <p:nvPr/>
        </p:nvSpPr>
        <p:spPr>
          <a:xfrm>
            <a:off x="1358900" y="2382559"/>
            <a:ext cx="7962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Dziękuję za uwagę.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Opracowanie: Radosław Łucka</a:t>
            </a:r>
          </a:p>
          <a:p>
            <a:r>
              <a:rPr lang="pl-PL" dirty="0"/>
              <a:t>Mosina, 19 września 2023 r.</a:t>
            </a:r>
          </a:p>
        </p:txBody>
      </p:sp>
    </p:spTree>
    <p:extLst>
      <p:ext uri="{BB962C8B-B14F-4D97-AF65-F5344CB8AC3E}">
        <p14:creationId xmlns:p14="http://schemas.microsoft.com/office/powerpoint/2010/main" val="357482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E0743C-10C4-C92E-0DBA-F1C7B209605B}"/>
              </a:ext>
            </a:extLst>
          </p:cNvPr>
          <p:cNvSpPr txBox="1"/>
          <p:nvPr/>
        </p:nvSpPr>
        <p:spPr>
          <a:xfrm>
            <a:off x="1054100" y="1701800"/>
            <a:ext cx="10223500" cy="437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Podstawowy akt prawny regulujący tematykę to ustawa z dnia 13 września 1996 r. o utrzymaniu czystości i porządku w gminach.</a:t>
            </a:r>
          </a:p>
          <a:p>
            <a:pPr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„Rozdział 1. Przepisy ogólne. </a:t>
            </a:r>
          </a:p>
          <a:p>
            <a:pPr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 Ustawa określa:</a:t>
            </a:r>
          </a:p>
          <a:p>
            <a:pPr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zadania gminy oraz obowiązki: </a:t>
            </a:r>
          </a:p>
          <a:p>
            <a:pPr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właścicieli nieruchomości, </a:t>
            </a:r>
          </a:p>
          <a:p>
            <a:pPr algn="just"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właścicieli lokali w budynku wielolokalowym, w którym ustanowiono odrębną własność lokali, osób, którym służy tytuł prawny do lokalu w budynkach wielolokalowych, osób faktycznie zamieszkujących lub użytkujących te lokale lub osób faktycznie zamieszkujących lub użytkujących lokal należący do spółdzielni mieszkaniowej </a:t>
            </a:r>
          </a:p>
          <a:p>
            <a:pPr>
              <a:spcAft>
                <a:spcPts val="600"/>
              </a:spcAft>
            </a:pP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dotyczące utrzymania czystości i porządku</a:t>
            </a:r>
            <a:r>
              <a:rPr lang="pl-P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;”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8CB4B4-499C-65CF-007C-7F3D2B21C656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</p:spTree>
    <p:extLst>
      <p:ext uri="{BB962C8B-B14F-4D97-AF65-F5344CB8AC3E}">
        <p14:creationId xmlns:p14="http://schemas.microsoft.com/office/powerpoint/2010/main" val="40126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4B0E3F-862A-38A7-1732-4BEDDFA59A81}"/>
              </a:ext>
            </a:extLst>
          </p:cNvPr>
          <p:cNvSpPr txBox="1"/>
          <p:nvPr/>
        </p:nvSpPr>
        <p:spPr>
          <a:xfrm>
            <a:off x="1079500" y="1041400"/>
            <a:ext cx="10134600" cy="553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Gminy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zapewniają czystość i porządek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swoim terenie</a:t>
            </a:r>
            <a:r>
              <a:rPr lang="pl-PL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tworzą warunki niezbędne do ich utrzymania, </a:t>
            </a:r>
            <a:r>
              <a:rPr lang="pl-PL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 szczególności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tworzą warunki do wykonywania prac związanych z utrzymaniem czystości i porządku na terenie gminy lub zapewniają wykonanie tych prac przez tworzenie odpowiednich jednostek organizacyjnych; 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zapobiegają zanieczyszczaniu ulic, placów i terenów otwartych, w szczególności przez: zbieranie i pozbywanie się, z zastrzeżeniem </a:t>
            </a:r>
            <a:r>
              <a:rPr lang="pl-PL" sz="2000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5 ust. 4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błota, śniegu, lodu oraz innych zanieczyszczeń uprzątniętych z dróg dla pieszych przez właścicieli nieruchomości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odpadów zgromadzonych w przeznaczonych do tego celu pojemnikach ustawionych na drodze dla pieszych;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utrzymują czystość i porządek na przystankach komunikacyjnych, których właścicielem lub zarządzającym jest gmina oraz które są położone na jej obszarze przy drogach publicznych </a:t>
            </a:r>
            <a:r>
              <a:rPr lang="pl-PL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względu na kategorię tych dróg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18977D-D501-77C6-66A0-7224073EA165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</p:spTree>
    <p:extLst>
      <p:ext uri="{BB962C8B-B14F-4D97-AF65-F5344CB8AC3E}">
        <p14:creationId xmlns:p14="http://schemas.microsoft.com/office/powerpoint/2010/main" val="15979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2B2AD24-2AC9-D728-74A4-9574628F416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3732D6-E9F5-F8F3-4214-30A0AEA3866F}"/>
              </a:ext>
            </a:extLst>
          </p:cNvPr>
          <p:cNvSpPr txBox="1"/>
          <p:nvPr/>
        </p:nvSpPr>
        <p:spPr>
          <a:xfrm>
            <a:off x="984250" y="1676400"/>
            <a:ext cx="1022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Najważniejszym uprawnieniem rady gminy na podstawie art. 4 ust. 1 ustawy o utrzymaniu czystości i porządku w gminach jest ustanawianie regulaminu utrzymania czystości i porządku w gminie, będącego aktem prawa miejscowego (podlegającego publikacji w wojewódzkim dzienniku urzędowym).</a:t>
            </a:r>
          </a:p>
          <a:p>
            <a:pPr algn="just"/>
            <a:endParaRPr lang="pl-P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„Art.4 </a:t>
            </a:r>
            <a:r>
              <a:rPr lang="pl-PL" sz="2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 gminy, po zasięgnięciu opinii państwowego powiatowego inspektora sanitarnego, uchwala regulamin utrzymania czystości i porządku na terenie gminy, zwany dalej „regulaminem”; regulamin jest aktem prawa miejscowego.”</a:t>
            </a:r>
          </a:p>
          <a:p>
            <a:pPr marL="342900" indent="-342900" algn="just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00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D776B92-5814-C1A4-6B80-C6ABE29CABF0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CB6158-AF74-49C0-17D3-966656307E53}"/>
              </a:ext>
            </a:extLst>
          </p:cNvPr>
          <p:cNvSpPr txBox="1"/>
          <p:nvPr/>
        </p:nvSpPr>
        <p:spPr>
          <a:xfrm>
            <a:off x="1054100" y="1392658"/>
            <a:ext cx="9944100" cy="602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Tereny i obiekty publiczne gminy: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Drogi, ulice, place;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Parki, zieleńce, skwery, lasy komunalne;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Nieruchomości: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użytkowane przez jednostki organizacyjne np. przedszkola, szkoły, urząd, MOK, </a:t>
            </a:r>
            <a:r>
              <a:rPr lang="pl-P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OSiR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użytkowane przez jednostki pomocnicze (sołectwa, osiedla) np. świetlice wiejskie, place zabaw, tereny rekreacyjne, boiska;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pozostałe np. dzierżawione lub nieużytkowane;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Przejęte w utrzymanie przez gminę w drodze porozumień np. z samorządem wojewódzkim, powiatowym, PGW Wody Polskie.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czystości i porządku w/w nieruchomości gminy ma charakter: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permanentny – realizowany w trybie ciągłym, </a:t>
            </a:r>
            <a:r>
              <a:rPr lang="pl-P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systemamtycznie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periodycznie,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doraźny – realizowany akcyjnie, nieregularnie, zależnie od potrzeb.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14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7C9C028-0009-46AE-5192-303F4C95D43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99594C-7299-E656-7412-CC1AA554C00D}"/>
              </a:ext>
            </a:extLst>
          </p:cNvPr>
          <p:cNvSpPr txBox="1"/>
          <p:nvPr/>
        </p:nvSpPr>
        <p:spPr>
          <a:xfrm>
            <a:off x="1098550" y="1981200"/>
            <a:ext cx="10134600" cy="394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zapewnienia utrzymania czystości i porządku realizowane w gminie Mosina: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umowa z podmiotem zewnętrznym,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umowa ze spółką komunalną w trybie in </a:t>
            </a:r>
            <a:r>
              <a:rPr lang="pl-P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umowa z osobą fizyczną,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własnymi siłami (pracownikami) użytkownika nieruchomości,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 os</a:t>
            </a: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ób skierowanych przez sądy,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kcje społeczne np. Sprzątanie Świata</a:t>
            </a: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Wolontariat WPN,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61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71C12D3-7111-3BA7-0432-171A7BDDBC87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0943445-8EA4-35E5-F00F-4582D9A9FE65}"/>
              </a:ext>
            </a:extLst>
          </p:cNvPr>
          <p:cNvSpPr txBox="1"/>
          <p:nvPr/>
        </p:nvSpPr>
        <p:spPr>
          <a:xfrm>
            <a:off x="1358900" y="1460500"/>
            <a:ext cx="9804400" cy="44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 realizujące utrzymanie czystości i porządku w gminie: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referaty urzędu:</a:t>
            </a:r>
          </a:p>
          <a:p>
            <a:pPr marL="342900" lvl="0" indent="-342900">
              <a:lnSpc>
                <a:spcPct val="107000"/>
              </a:lnSpc>
              <a:buAutoNum type="alphaLcParenR"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 - t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ereny zieleni (zieleńce, skwery, zieleń przydrożna, parki z wyłączeniem nawierzchni utwardzonych, placów zabaw i obiektów rekreacji),</a:t>
            </a:r>
          </a:p>
          <a:p>
            <a:pPr marL="342900" lvl="0" indent="-342900">
              <a:lnSpc>
                <a:spcPct val="107000"/>
              </a:lnSpc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 - drogi (z wyłączeniem zieleni przydrożnej) wraz z przystankami komunikacji publicznej, place zabaw, tereny rekreacji,</a:t>
            </a:r>
          </a:p>
          <a:p>
            <a:pPr marL="342900" lvl="0" indent="-342900">
              <a:lnSpc>
                <a:spcPct val="107000"/>
              </a:lnSpc>
              <a:buAutoNum type="alphaLcParenR"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-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teren Glinianek (z wyłączeniem kąpieliska) – zaproponowano począwszy od roku 2024 przeniesienie tego zadania do OŚ, </a:t>
            </a:r>
          </a:p>
          <a:p>
            <a:pPr marL="342900" indent="-342900">
              <a:lnSpc>
                <a:spcPct val="107000"/>
              </a:lnSpc>
              <a:buFontTx/>
              <a:buAutoNum type="alphaLcParenR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Straż Miejska – poprzez osoby skierowane przez sądy do wykonywania prac publicznych, </a:t>
            </a:r>
          </a:p>
          <a:p>
            <a:pPr lvl="0">
              <a:lnSpc>
                <a:spcPct val="107000"/>
              </a:lnSpc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jednostki organizacyjne – w zakresie użytkowanych terenów MOSiR oraz kąpielisko Glinianki, ŚDS, przedszkola, szkoły, MOK i MBP z wyłączeniem zieleni,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jednostki pomocnicze – świetlice wiejskie, place zabaw, tereny rekreacji i sportu,</a:t>
            </a:r>
          </a:p>
          <a:p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4. spółki komunalne – MTBS, ZUK, PUK – na użytkowanych terenach.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550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F904605-FDC0-C5D6-532A-72EEEEEBFB35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8F7DC6-6194-01F0-8932-BFA9DB63F690}"/>
              </a:ext>
            </a:extLst>
          </p:cNvPr>
          <p:cNvSpPr txBox="1"/>
          <p:nvPr/>
        </p:nvSpPr>
        <p:spPr>
          <a:xfrm>
            <a:off x="1371600" y="1778000"/>
            <a:ext cx="9804400" cy="434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Zakres realizowanych usług utrzymania czystości i porządku przez Urząd Miejski w Mosinie obejmuje: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opróżnianie koszy ulicznych, koszy w innych lokalizacjach, pojemników na odpady przy budynkach publicznych – </a:t>
            </a: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zleca 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 i niektóre jednostki organizacyjne,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sprzątanie centrum miasta z zaśmiecenia – zleca OŚ,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przątanie ulic i placów, dróg pieszych i rowerowych, przystanków komunikacyjnych – zleca MK,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usuwanie tzw. dzikich wysypisk odpadów – zleca OŚ,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przątanie zaśmiecenia terenów zieleni – zleca OŚ.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14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0FD17F6-01BC-4836-FDC3-5BB00E56B922}"/>
              </a:ext>
            </a:extLst>
          </p:cNvPr>
          <p:cNvSpPr txBox="1"/>
          <p:nvPr/>
        </p:nvSpPr>
        <p:spPr>
          <a:xfrm>
            <a:off x="1054100" y="4445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1"/>
                </a:solidFill>
              </a:rPr>
              <a:t>Utrzymanie porządku i czystości na terenie gminy Mosina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DD1A31-1B8A-342F-D992-2F4E9641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735788"/>
            <a:ext cx="10223500" cy="49489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4676D3C-138C-6D7B-0F3F-0C676843A871}"/>
              </a:ext>
            </a:extLst>
          </p:cNvPr>
          <p:cNvSpPr txBox="1"/>
          <p:nvPr/>
        </p:nvSpPr>
        <p:spPr>
          <a:xfrm>
            <a:off x="1054100" y="1181100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Zakres utrzymania z zaśmiecenia w centrum miasta 2023 (od poniedziałku do piątku).</a:t>
            </a:r>
          </a:p>
        </p:txBody>
      </p:sp>
    </p:spTree>
    <p:extLst>
      <p:ext uri="{BB962C8B-B14F-4D97-AF65-F5344CB8AC3E}">
        <p14:creationId xmlns:p14="http://schemas.microsoft.com/office/powerpoint/2010/main" val="959726299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479</TotalTime>
  <Words>1048</Words>
  <Application>Microsoft Office PowerPoint</Application>
  <PresentationFormat>Panoramiczny</PresentationFormat>
  <Paragraphs>121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Wycinek</vt:lpstr>
      <vt:lpstr>UTRZYMANIE PORZĄDKU  I CZYSTOŚCI NA TERENIE GMINY MOSINA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Wycofywanie wyrobów zawierających azbest</dc:title>
  <dc:creator>Radosław Łucka</dc:creator>
  <cp:lastModifiedBy>Radosław Łucka</cp:lastModifiedBy>
  <cp:revision>12</cp:revision>
  <dcterms:created xsi:type="dcterms:W3CDTF">2023-07-28T06:51:58Z</dcterms:created>
  <dcterms:modified xsi:type="dcterms:W3CDTF">2023-09-19T12:16:03Z</dcterms:modified>
</cp:coreProperties>
</file>