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310" r:id="rId5"/>
    <p:sldId id="265" r:id="rId6"/>
    <p:sldId id="294" r:id="rId7"/>
    <p:sldId id="262" r:id="rId8"/>
    <p:sldId id="277" r:id="rId9"/>
    <p:sldId id="297" r:id="rId10"/>
    <p:sldId id="279" r:id="rId11"/>
    <p:sldId id="275" r:id="rId12"/>
    <p:sldId id="311" r:id="rId13"/>
    <p:sldId id="300" r:id="rId14"/>
    <p:sldId id="269" r:id="rId15"/>
    <p:sldId id="308" r:id="rId16"/>
    <p:sldId id="263" r:id="rId17"/>
    <p:sldId id="267" r:id="rId18"/>
    <p:sldId id="268" r:id="rId19"/>
    <p:sldId id="273" r:id="rId20"/>
    <p:sldId id="292" r:id="rId21"/>
    <p:sldId id="271" r:id="rId22"/>
    <p:sldId id="296" r:id="rId23"/>
    <p:sldId id="290" r:id="rId24"/>
  </p:sldIdLst>
  <p:sldSz cx="12192000" cy="6858000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800" b="1" dirty="0">
                <a:solidFill>
                  <a:schemeClr val="tx1"/>
                </a:solidFill>
              </a:rPr>
              <a:t>Dochody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414228217669673"/>
          <c:y val="0.12778639104220499"/>
          <c:w val="0.6582901610037809"/>
          <c:h val="0.755503469043113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Arkusz1!$B$6</c:f>
              <c:strCache>
                <c:ptCount val="1"/>
                <c:pt idx="0">
                  <c:v>Plan po zmianach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8720548986067763E-2"/>
                  <c:y val="-1.6561278687199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30298133645679"/>
                      <c:h val="9.07889297632258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FCB-4850-8A1A-1020A72D28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</c:f>
              <c:strCache>
                <c:ptCount val="1"/>
                <c:pt idx="0">
                  <c:v>Dochody </c:v>
                </c:pt>
              </c:strCache>
            </c:strRef>
          </c:cat>
          <c:val>
            <c:numRef>
              <c:f>Arkusz1!$B$7</c:f>
              <c:numCache>
                <c:formatCode>#,##0.00</c:formatCode>
                <c:ptCount val="1"/>
                <c:pt idx="0">
                  <c:v>198344906.75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2FCB-4850-8A1A-1020A72D28BE}"/>
            </c:ext>
          </c:extLst>
        </c:ser>
        <c:ser>
          <c:idx val="1"/>
          <c:order val="1"/>
          <c:tx>
            <c:strRef>
              <c:f>Arkusz1!$C$6</c:f>
              <c:strCache>
                <c:ptCount val="1"/>
                <c:pt idx="0">
                  <c:v>Wykonanie 31.12.2022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3131316612666458"/>
                  <c:y val="-6.6245114748796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93597707679871"/>
                      <c:h val="9.07889297632258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FCB-4850-8A1A-1020A72D28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</c:f>
              <c:strCache>
                <c:ptCount val="1"/>
                <c:pt idx="0">
                  <c:v>Dochody </c:v>
                </c:pt>
              </c:strCache>
            </c:strRef>
          </c:cat>
          <c:val>
            <c:numRef>
              <c:f>Arkusz1!$C$7</c:f>
              <c:numCache>
                <c:formatCode>#,##0.00</c:formatCode>
                <c:ptCount val="1"/>
                <c:pt idx="0">
                  <c:v>197455954.47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2FCB-4850-8A1A-1020A72D28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9967104"/>
        <c:axId val="159968640"/>
        <c:axId val="0"/>
      </c:bar3DChart>
      <c:catAx>
        <c:axId val="159967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9968640"/>
        <c:crosses val="autoZero"/>
        <c:auto val="1"/>
        <c:lblAlgn val="ctr"/>
        <c:lblOffset val="100"/>
        <c:noMultiLvlLbl val="0"/>
      </c:catAx>
      <c:valAx>
        <c:axId val="159968640"/>
        <c:scaling>
          <c:orientation val="minMax"/>
          <c:max val="2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996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7774447321001E-2"/>
          <c:y val="7.3554664273768833E-2"/>
          <c:w val="0.88242154055609356"/>
          <c:h val="0.68918727453053308"/>
        </c:manualLayout>
      </c:layout>
      <c:lineChart>
        <c:grouping val="standard"/>
        <c:varyColors val="0"/>
        <c:ser>
          <c:idx val="0"/>
          <c:order val="0"/>
          <c:tx>
            <c:strRef>
              <c:f>Arkusz1!$A$37</c:f>
              <c:strCache>
                <c:ptCount val="1"/>
                <c:pt idx="0">
                  <c:v>Wskaźnik planowanej kwoty spłaty zobowiązań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8.9120350065537042E-3"/>
                  <c:y val="2.49916139587321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495888584525239E-2"/>
                      <c:h val="4.07940037080228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C9B-4400-9501-1F5F37602B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Arkusz1!$F$35:$P$36</c:f>
              <c:multiLvlStrCache>
                <c:ptCount val="11"/>
                <c:lvl>
                  <c:pt idx="0">
                    <c:v>2022</c:v>
                  </c:pt>
                  <c:pt idx="1">
                    <c:v>2023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2026</c:v>
                  </c:pt>
                  <c:pt idx="5">
                    <c:v>2027</c:v>
                  </c:pt>
                  <c:pt idx="6">
                    <c:v>2028</c:v>
                  </c:pt>
                  <c:pt idx="7">
                    <c:v>2029</c:v>
                  </c:pt>
                  <c:pt idx="8">
                    <c:v>2030</c:v>
                  </c:pt>
                  <c:pt idx="9">
                    <c:v>2031</c:v>
                  </c:pt>
                  <c:pt idx="10">
                    <c:v>2032</c:v>
                  </c:pt>
                </c:lvl>
                <c:lvl>
                  <c:pt idx="0">
                    <c:v>Rok</c:v>
                  </c:pt>
                </c:lvl>
              </c:multiLvlStrCache>
            </c:multiLvlStrRef>
          </c:cat>
          <c:val>
            <c:numRef>
              <c:f>Arkusz1!$F$37:$P$37</c:f>
              <c:numCache>
                <c:formatCode>0.00%</c:formatCode>
                <c:ptCount val="11"/>
                <c:pt idx="0">
                  <c:v>8.1799999999999998E-2</c:v>
                </c:pt>
                <c:pt idx="1">
                  <c:v>5.9200000000000003E-2</c:v>
                </c:pt>
                <c:pt idx="2">
                  <c:v>7.9399999999999998E-2</c:v>
                </c:pt>
                <c:pt idx="3">
                  <c:v>7.8100000000000003E-2</c:v>
                </c:pt>
                <c:pt idx="4">
                  <c:v>3.7499999999999999E-2</c:v>
                </c:pt>
                <c:pt idx="5">
                  <c:v>3.1300000000000001E-2</c:v>
                </c:pt>
                <c:pt idx="6">
                  <c:v>3.9199999999999999E-2</c:v>
                </c:pt>
                <c:pt idx="7">
                  <c:v>2.4300000000000002E-2</c:v>
                </c:pt>
                <c:pt idx="8">
                  <c:v>3.4700000000000002E-2</c:v>
                </c:pt>
                <c:pt idx="9">
                  <c:v>3.9100000000000003E-2</c:v>
                </c:pt>
                <c:pt idx="10">
                  <c:v>3.85E-2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F1-4FE6-9EE1-FAD12BDD7EF2}"/>
            </c:ext>
          </c:extLst>
        </c:ser>
        <c:ser>
          <c:idx val="1"/>
          <c:order val="1"/>
          <c:tx>
            <c:strRef>
              <c:f>Arkusz1!$A$38</c:f>
              <c:strCache>
                <c:ptCount val="1"/>
                <c:pt idx="0">
                  <c:v>Dopuszczalny limit spłaty zobowiązań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Arkusz1!$F$35:$P$36</c:f>
              <c:multiLvlStrCache>
                <c:ptCount val="11"/>
                <c:lvl>
                  <c:pt idx="0">
                    <c:v>2022</c:v>
                  </c:pt>
                  <c:pt idx="1">
                    <c:v>2023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2026</c:v>
                  </c:pt>
                  <c:pt idx="5">
                    <c:v>2027</c:v>
                  </c:pt>
                  <c:pt idx="6">
                    <c:v>2028</c:v>
                  </c:pt>
                  <c:pt idx="7">
                    <c:v>2029</c:v>
                  </c:pt>
                  <c:pt idx="8">
                    <c:v>2030</c:v>
                  </c:pt>
                  <c:pt idx="9">
                    <c:v>2031</c:v>
                  </c:pt>
                  <c:pt idx="10">
                    <c:v>2032</c:v>
                  </c:pt>
                </c:lvl>
                <c:lvl>
                  <c:pt idx="0">
                    <c:v>Rok</c:v>
                  </c:pt>
                </c:lvl>
              </c:multiLvlStrCache>
            </c:multiLvlStrRef>
          </c:cat>
          <c:val>
            <c:numRef>
              <c:f>Arkusz1!$F$38:$P$38</c:f>
              <c:numCache>
                <c:formatCode>0.00%</c:formatCode>
                <c:ptCount val="11"/>
                <c:pt idx="0">
                  <c:v>0.1643</c:v>
                </c:pt>
                <c:pt idx="1">
                  <c:v>0.14549999999999999</c:v>
                </c:pt>
                <c:pt idx="2">
                  <c:v>0.1195</c:v>
                </c:pt>
                <c:pt idx="3">
                  <c:v>0.1091</c:v>
                </c:pt>
                <c:pt idx="4">
                  <c:v>7.7899999999999997E-2</c:v>
                </c:pt>
                <c:pt idx="5">
                  <c:v>7.0900000000000005E-2</c:v>
                </c:pt>
                <c:pt idx="6">
                  <c:v>7.1300000000000002E-2</c:v>
                </c:pt>
                <c:pt idx="7">
                  <c:v>7.7100000000000002E-2</c:v>
                </c:pt>
                <c:pt idx="8">
                  <c:v>8.2299999999999998E-2</c:v>
                </c:pt>
                <c:pt idx="9">
                  <c:v>9.4200000000000006E-2</c:v>
                </c:pt>
                <c:pt idx="10">
                  <c:v>9.5299999999999996E-2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F1-4FE6-9EE1-FAD12BDD7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2218975"/>
        <c:axId val="1672219391"/>
      </c:lineChart>
      <c:catAx>
        <c:axId val="16722189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72219391"/>
        <c:crosses val="autoZero"/>
        <c:auto val="1"/>
        <c:lblAlgn val="ctr"/>
        <c:lblOffset val="100"/>
        <c:noMultiLvlLbl val="0"/>
      </c:catAx>
      <c:valAx>
        <c:axId val="1672219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72218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986142171291703E-2"/>
          <c:y val="0.87737041765470181"/>
          <c:w val="0.85264603300300235"/>
          <c:h val="9.48265576535122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5198590892319"/>
          <c:y val="0"/>
          <c:w val="0.76706433579091737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121-424F-BB49-9B909549A763}"/>
              </c:ext>
            </c:extLst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121-424F-BB49-9B909549A7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121-424F-BB49-9B909549A763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121-424F-BB49-9B909549A76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121-424F-BB49-9B909549A763}"/>
              </c:ext>
            </c:extLst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121-424F-BB49-9B909549A76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121-424F-BB49-9B909549A763}"/>
              </c:ext>
            </c:extLst>
          </c:dPt>
          <c:dPt>
            <c:idx val="7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121-424F-BB49-9B909549A763}"/>
              </c:ext>
            </c:extLst>
          </c:dPt>
          <c:dPt>
            <c:idx val="8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121-424F-BB49-9B909549A763}"/>
              </c:ext>
            </c:extLst>
          </c:dPt>
          <c:dPt>
            <c:idx val="9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121-424F-BB49-9B909549A76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121-424F-BB49-9B909549A763}"/>
              </c:ext>
            </c:extLst>
          </c:dPt>
          <c:dPt>
            <c:idx val="1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3121-424F-BB49-9B909549A763}"/>
              </c:ext>
            </c:extLst>
          </c:dPt>
          <c:dLbls>
            <c:dLbl>
              <c:idx val="0"/>
              <c:layout>
                <c:manualLayout>
                  <c:x val="5.0654309437389529E-2"/>
                  <c:y val="6.247800627027293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21-424F-BB49-9B909549A763}"/>
                </c:ext>
              </c:extLst>
            </c:dLbl>
            <c:dLbl>
              <c:idx val="1"/>
              <c:layout>
                <c:manualLayout>
                  <c:x val="1.0067184668688646E-2"/>
                  <c:y val="0.1561838627531338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21-424F-BB49-9B909549A763}"/>
                </c:ext>
              </c:extLst>
            </c:dLbl>
            <c:dLbl>
              <c:idx val="2"/>
              <c:layout>
                <c:manualLayout>
                  <c:x val="-8.0738998711946336E-4"/>
                  <c:y val="7.4138802948499796E-2"/>
                </c:manualLayout>
              </c:layout>
              <c:spPr>
                <a:solidFill>
                  <a:srgbClr val="0070C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32721900363153"/>
                      <c:h val="9.5999529912637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121-424F-BB49-9B909549A763}"/>
                </c:ext>
              </c:extLst>
            </c:dLbl>
            <c:dLbl>
              <c:idx val="3"/>
              <c:layout>
                <c:manualLayout>
                  <c:x val="-4.660016652360735E-2"/>
                  <c:y val="4.054836423247751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21-424F-BB49-9B909549A763}"/>
                </c:ext>
              </c:extLst>
            </c:dLbl>
            <c:dLbl>
              <c:idx val="4"/>
              <c:layout>
                <c:manualLayout>
                  <c:x val="7.4372905343334544E-2"/>
                  <c:y val="-1.33565402901823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21-424F-BB49-9B909549A763}"/>
                </c:ext>
              </c:extLst>
            </c:dLbl>
            <c:dLbl>
              <c:idx val="5"/>
              <c:layout>
                <c:manualLayout>
                  <c:x val="1.1930427768121457E-2"/>
                  <c:y val="1.71895805196047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21-424F-BB49-9B909549A763}"/>
                </c:ext>
              </c:extLst>
            </c:dLbl>
            <c:dLbl>
              <c:idx val="6"/>
              <c:layout>
                <c:manualLayout>
                  <c:x val="-1.2911749716040758E-2"/>
                  <c:y val="-4.30362982684338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121-424F-BB49-9B909549A763}"/>
                </c:ext>
              </c:extLst>
            </c:dLbl>
            <c:dLbl>
              <c:idx val="7"/>
              <c:layout>
                <c:manualLayout>
                  <c:x val="7.75914246023414E-3"/>
                  <c:y val="-2.8715446331637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121-424F-BB49-9B909549A763}"/>
                </c:ext>
              </c:extLst>
            </c:dLbl>
            <c:dLbl>
              <c:idx val="8"/>
              <c:layout>
                <c:manualLayout>
                  <c:x val="-8.3065680923068971E-2"/>
                  <c:y val="0.133568066286313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121-424F-BB49-9B909549A763}"/>
                </c:ext>
              </c:extLst>
            </c:dLbl>
            <c:dLbl>
              <c:idx val="9"/>
              <c:layout>
                <c:manualLayout>
                  <c:x val="-9.6653503086574846E-2"/>
                  <c:y val="0.104697311346650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121-424F-BB49-9B909549A763}"/>
                </c:ext>
              </c:extLst>
            </c:dLbl>
            <c:dLbl>
              <c:idx val="10"/>
              <c:layout>
                <c:manualLayout>
                  <c:x val="-0.18889781504314967"/>
                  <c:y val="2.6933475646844212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121-424F-BB49-9B909549A763}"/>
                </c:ext>
              </c:extLst>
            </c:dLbl>
            <c:dLbl>
              <c:idx val="11"/>
              <c:layout>
                <c:manualLayout>
                  <c:x val="0.30759431686715227"/>
                  <c:y val="8.84989398065117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121-424F-BB49-9B909549A763}"/>
                </c:ext>
              </c:extLst>
            </c:dLbl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Arkusz2!$A$3:$A$14</c:f>
              <c:strCache>
                <c:ptCount val="12"/>
                <c:pt idx="0">
                  <c:v>Pozostałe dochody</c:v>
                </c:pt>
                <c:pt idx="1">
                  <c:v>Udział w podatku dochodowym od osób fizycznych</c:v>
                </c:pt>
                <c:pt idx="2">
                  <c:v>Udział w podatku dochodowym od osób prawnych</c:v>
                </c:pt>
                <c:pt idx="3">
                  <c:v>Subwencja oświatowa</c:v>
                </c:pt>
                <c:pt idx="4">
                  <c:v>Dotacje na zadania zlecone</c:v>
                </c:pt>
                <c:pt idx="5">
                  <c:v>Dotacje na zadania własne</c:v>
                </c:pt>
                <c:pt idx="6">
                  <c:v>Dotacje na podstawie porozumień</c:v>
                </c:pt>
                <c:pt idx="7">
                  <c:v>Podatki i opłaty</c:v>
                </c:pt>
                <c:pt idx="8">
                  <c:v>Dochody majątkowe</c:v>
                </c:pt>
                <c:pt idx="9">
                  <c:v>Dodatek węglowy dla gospodarstw domowych</c:v>
                </c:pt>
                <c:pt idx="10">
                  <c:v>Dochody z Funduszu Pomocy </c:v>
                </c:pt>
                <c:pt idx="11">
                  <c:v>Dochody z tytułu wynajmu i sprzedaży mienia</c:v>
                </c:pt>
              </c:strCache>
            </c:strRef>
          </c:cat>
          <c:val>
            <c:numRef>
              <c:f>Arkusz2!$B$3:$B$14</c:f>
              <c:numCache>
                <c:formatCode>#,##0.00</c:formatCode>
                <c:ptCount val="12"/>
                <c:pt idx="0">
                  <c:v>2761126.4</c:v>
                </c:pt>
                <c:pt idx="1">
                  <c:v>51132291.18</c:v>
                </c:pt>
                <c:pt idx="2">
                  <c:v>1327592</c:v>
                </c:pt>
                <c:pt idx="3">
                  <c:v>33874175</c:v>
                </c:pt>
                <c:pt idx="4">
                  <c:v>30568782.690000001</c:v>
                </c:pt>
                <c:pt idx="5">
                  <c:v>3044052.57</c:v>
                </c:pt>
                <c:pt idx="6">
                  <c:v>844766.2</c:v>
                </c:pt>
                <c:pt idx="7">
                  <c:v>46945560.669999987</c:v>
                </c:pt>
                <c:pt idx="8">
                  <c:v>4570790.92</c:v>
                </c:pt>
                <c:pt idx="9">
                  <c:v>14310891.18</c:v>
                </c:pt>
                <c:pt idx="10">
                  <c:v>5488049.8700000001</c:v>
                </c:pt>
                <c:pt idx="11">
                  <c:v>2587875.79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121-424F-BB49-9B909549A763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3121-424F-BB49-9B909549A7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3121-424F-BB49-9B909549A7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3121-424F-BB49-9B909549A7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3121-424F-BB49-9B909549A76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3121-424F-BB49-9B909549A76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3121-424F-BB49-9B909549A76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3121-424F-BB49-9B909549A76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3121-424F-BB49-9B909549A76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A-3121-424F-BB49-9B909549A76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C-3121-424F-BB49-9B909549A76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E-3121-424F-BB49-9B909549A76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0-3121-424F-BB49-9B909549A76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Arkusz2!$A$3:$A$14</c:f>
              <c:strCache>
                <c:ptCount val="12"/>
                <c:pt idx="0">
                  <c:v>Pozostałe dochody</c:v>
                </c:pt>
                <c:pt idx="1">
                  <c:v>Udział w podatku dochodowym od osób fizycznych</c:v>
                </c:pt>
                <c:pt idx="2">
                  <c:v>Udział w podatku dochodowym od osób prawnych</c:v>
                </c:pt>
                <c:pt idx="3">
                  <c:v>Subwencja oświatowa</c:v>
                </c:pt>
                <c:pt idx="4">
                  <c:v>Dotacje na zadania zlecone</c:v>
                </c:pt>
                <c:pt idx="5">
                  <c:v>Dotacje na zadania własne</c:v>
                </c:pt>
                <c:pt idx="6">
                  <c:v>Dotacje na podstawie porozumień</c:v>
                </c:pt>
                <c:pt idx="7">
                  <c:v>Podatki i opłaty</c:v>
                </c:pt>
                <c:pt idx="8">
                  <c:v>Dochody majątkowe</c:v>
                </c:pt>
                <c:pt idx="9">
                  <c:v>Dodatek węglowy dla gospodarstw domowych</c:v>
                </c:pt>
                <c:pt idx="10">
                  <c:v>Dochody z Funduszu Pomocy </c:v>
                </c:pt>
                <c:pt idx="11">
                  <c:v>Dochody z tytułu wynajmu i sprzedaży mienia</c:v>
                </c:pt>
              </c:strCache>
            </c:strRef>
          </c:cat>
          <c:val>
            <c:numRef>
              <c:f>Arkusz2!$C$3:$C$14</c:f>
              <c:numCache>
                <c:formatCode>0.00%</c:formatCode>
                <c:ptCount val="12"/>
                <c:pt idx="0">
                  <c:v>1.3983505371672676E-2</c:v>
                </c:pt>
                <c:pt idx="1">
                  <c:v>0.25895542789401504</c:v>
                </c:pt>
                <c:pt idx="2">
                  <c:v>6.7234842502645557E-3</c:v>
                </c:pt>
                <c:pt idx="3">
                  <c:v>0.17155306909291812</c:v>
                </c:pt>
                <c:pt idx="4">
                  <c:v>0.15481317224416447</c:v>
                </c:pt>
                <c:pt idx="5">
                  <c:v>1.5416362490412975E-2</c:v>
                </c:pt>
                <c:pt idx="6">
                  <c:v>4.2782513308726152E-3</c:v>
                </c:pt>
                <c:pt idx="7">
                  <c:v>0.2377520637248372</c:v>
                </c:pt>
                <c:pt idx="8">
                  <c:v>2.3148407614592616E-2</c:v>
                </c:pt>
                <c:pt idx="9">
                  <c:v>7.247637184916747E-2</c:v>
                </c:pt>
                <c:pt idx="10">
                  <c:v>2.7793792720663762E-2</c:v>
                </c:pt>
                <c:pt idx="11">
                  <c:v>1.3106091416418558E-2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3121-424F-BB49-9B909549A763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solidFill>
                  <a:srgbClr val="0070C0"/>
                </a:solidFill>
              </a:rPr>
              <a:t>Podatek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dochodowy</a:t>
            </a:r>
            <a:r>
              <a:rPr lang="en-US" sz="1600" b="1" dirty="0">
                <a:solidFill>
                  <a:srgbClr val="0070C0"/>
                </a:solidFill>
              </a:rPr>
              <a:t> od </a:t>
            </a:r>
            <a:r>
              <a:rPr lang="en-US" sz="1600" b="1" dirty="0" err="1">
                <a:solidFill>
                  <a:srgbClr val="0070C0"/>
                </a:solidFill>
                <a:latin typeface="+mn-lt"/>
              </a:rPr>
              <a:t>osób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fizycznych</a:t>
            </a:r>
            <a:r>
              <a:rPr lang="pl-PL" sz="1600" b="1" dirty="0">
                <a:solidFill>
                  <a:srgbClr val="0070C0"/>
                </a:solidFill>
              </a:rPr>
              <a:t> na dzień 31.12.2022</a:t>
            </a:r>
            <a:endParaRPr lang="en-US" sz="1600" b="1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26823520402124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Arkusz3!$E$4</c:f>
              <c:strCache>
                <c:ptCount val="1"/>
                <c:pt idx="0">
                  <c:v>Podatek dochodowy od osób fizycznych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Arkusz3!$F$3:$G$3</c:f>
              <c:strCache>
                <c:ptCount val="2"/>
                <c:pt idx="0">
                  <c:v>Plan </c:v>
                </c:pt>
                <c:pt idx="1">
                  <c:v>Wykonanie</c:v>
                </c:pt>
              </c:strCache>
            </c:strRef>
          </c:cat>
          <c:val>
            <c:numRef>
              <c:f>Arkusz3!$F$4:$G$4</c:f>
              <c:numCache>
                <c:formatCode>#,##0.00</c:formatCode>
                <c:ptCount val="2"/>
                <c:pt idx="0">
                  <c:v>50884028.369999997</c:v>
                </c:pt>
                <c:pt idx="1">
                  <c:v>51132291.18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CF-40C2-9908-94E950891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95712"/>
        <c:axId val="35797248"/>
      </c:barChart>
      <c:catAx>
        <c:axId val="3579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797248"/>
        <c:crosses val="autoZero"/>
        <c:auto val="1"/>
        <c:lblAlgn val="ctr"/>
        <c:lblOffset val="100"/>
        <c:noMultiLvlLbl val="0"/>
      </c:catAx>
      <c:valAx>
        <c:axId val="357972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6350"/>
            <a:effectLst>
              <a:outerShdw blurRad="50800" dist="50800" dir="5400000" sx="1000" sy="1000" algn="ctr" rotWithShape="0">
                <a:schemeClr val="tx1">
                  <a:alpha val="43000"/>
                </a:schemeClr>
              </a:outerShdw>
            </a:effectLst>
          </c:spPr>
        </c:minorGridlines>
        <c:numFmt formatCode="#,##0.00" sourceLinked="1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tx1">
                <a:tint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795712"/>
        <c:crosses val="autoZero"/>
        <c:crossBetween val="between"/>
        <c:majorUnit val="5000000"/>
        <c:minorUnit val="1000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solidFill>
                  <a:srgbClr val="0070C0"/>
                </a:solidFill>
              </a:rPr>
              <a:t>Podatek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dochodowy</a:t>
            </a:r>
            <a:r>
              <a:rPr lang="en-US" sz="1600" b="1" dirty="0">
                <a:solidFill>
                  <a:srgbClr val="0070C0"/>
                </a:solidFill>
              </a:rPr>
              <a:t> od </a:t>
            </a:r>
            <a:r>
              <a:rPr lang="en-US" sz="1600" b="1" dirty="0" err="1">
                <a:solidFill>
                  <a:srgbClr val="0070C0"/>
                </a:solidFill>
              </a:rPr>
              <a:t>osób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prawnych</a:t>
            </a:r>
            <a:r>
              <a:rPr lang="pl-PL" sz="1600" b="1" dirty="0">
                <a:solidFill>
                  <a:srgbClr val="0070C0"/>
                </a:solidFill>
              </a:rPr>
              <a:t> na dzień 31.12.2022</a:t>
            </a:r>
            <a:endParaRPr lang="en-US" sz="1600" b="1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101424163952123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Arkusz3!$E$9</c:f>
              <c:strCache>
                <c:ptCount val="1"/>
                <c:pt idx="0">
                  <c:v>Podatek dochodowy od osób prawnych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Arkusz3!$F$8:$G$8</c:f>
              <c:strCache>
                <c:ptCount val="2"/>
                <c:pt idx="0">
                  <c:v>Plan </c:v>
                </c:pt>
                <c:pt idx="1">
                  <c:v>Wykonanie</c:v>
                </c:pt>
              </c:strCache>
            </c:strRef>
          </c:cat>
          <c:val>
            <c:numRef>
              <c:f>Arkusz3!$F$9:$G$9</c:f>
              <c:numCache>
                <c:formatCode>#,##0.00</c:formatCode>
                <c:ptCount val="2"/>
                <c:pt idx="0">
                  <c:v>1127592</c:v>
                </c:pt>
                <c:pt idx="1">
                  <c:v>1327592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E-4AC1-A740-8F2C26A5E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37600"/>
        <c:axId val="35739136"/>
      </c:barChart>
      <c:catAx>
        <c:axId val="3573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739136"/>
        <c:crosses val="autoZero"/>
        <c:auto val="1"/>
        <c:lblAlgn val="ctr"/>
        <c:lblOffset val="100"/>
        <c:noMultiLvlLbl val="0"/>
      </c:catAx>
      <c:valAx>
        <c:axId val="357391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737600"/>
        <c:crosses val="autoZero"/>
        <c:crossBetween val="between"/>
        <c:majorUnit val="500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Arkusz3!$B$5</c:f>
              <c:strCache>
                <c:ptCount val="1"/>
                <c:pt idx="0">
                  <c:v>wykonanie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Arkusz3!$A$8:$A$13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Arkusz3!$B$8:$B$13</c:f>
              <c:numCache>
                <c:formatCode>#,##0.00</c:formatCode>
                <c:ptCount val="6"/>
                <c:pt idx="0">
                  <c:v>32455861</c:v>
                </c:pt>
                <c:pt idx="1">
                  <c:v>39140042</c:v>
                </c:pt>
                <c:pt idx="2">
                  <c:v>44359948</c:v>
                </c:pt>
                <c:pt idx="3">
                  <c:v>44724973</c:v>
                </c:pt>
                <c:pt idx="4">
                  <c:v>51354521</c:v>
                </c:pt>
                <c:pt idx="5">
                  <c:v>51132291.18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40-44E2-BC54-E1C231CA91D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5882112"/>
        <c:axId val="35885056"/>
      </c:lineChart>
      <c:catAx>
        <c:axId val="3588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885056"/>
        <c:crosses val="autoZero"/>
        <c:auto val="1"/>
        <c:lblAlgn val="ctr"/>
        <c:lblOffset val="100"/>
        <c:noMultiLvlLbl val="0"/>
      </c:catAx>
      <c:valAx>
        <c:axId val="3588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88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Arkusz5!$B$6</c:f>
              <c:strCache>
                <c:ptCount val="1"/>
                <c:pt idx="0">
                  <c:v>wykonanie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Arkusz5!$A$7:$A$12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Arkusz5!$B$7:$B$12</c:f>
              <c:numCache>
                <c:formatCode>#,##0.00</c:formatCode>
                <c:ptCount val="6"/>
                <c:pt idx="0">
                  <c:v>649639.99</c:v>
                </c:pt>
                <c:pt idx="1">
                  <c:v>816117.63</c:v>
                </c:pt>
                <c:pt idx="2">
                  <c:v>902715.55</c:v>
                </c:pt>
                <c:pt idx="3">
                  <c:v>1046514.37</c:v>
                </c:pt>
                <c:pt idx="4">
                  <c:v>1603276.58</c:v>
                </c:pt>
                <c:pt idx="5">
                  <c:v>1327592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B3-478A-A69A-3F17C750E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265792"/>
        <c:axId val="167267328"/>
      </c:lineChart>
      <c:catAx>
        <c:axId val="16726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7267328"/>
        <c:crosses val="autoZero"/>
        <c:auto val="1"/>
        <c:lblAlgn val="ctr"/>
        <c:lblOffset val="100"/>
        <c:noMultiLvlLbl val="0"/>
      </c:catAx>
      <c:valAx>
        <c:axId val="16726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726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>
                <a:solidFill>
                  <a:sysClr val="windowText" lastClr="000000"/>
                </a:solidFill>
              </a:rPr>
              <a:t>Wydatki</a:t>
            </a:r>
            <a:r>
              <a:rPr lang="pl-PL" sz="1600" b="1" baseline="0" dirty="0">
                <a:solidFill>
                  <a:sysClr val="windowText" lastClr="000000"/>
                </a:solidFill>
              </a:rPr>
              <a:t> - 31.12.2022 r</a:t>
            </a:r>
            <a:r>
              <a:rPr lang="pl-PL" sz="1600" baseline="0" dirty="0">
                <a:solidFill>
                  <a:sysClr val="windowText" lastClr="000000"/>
                </a:solidFill>
              </a:rPr>
              <a:t>.</a:t>
            </a:r>
            <a:endParaRPr lang="pl-PL" sz="16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Arkusz1!$B$11</c:f>
              <c:strCache>
                <c:ptCount val="1"/>
                <c:pt idx="0">
                  <c:v>Plan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Arkusz1!$A$12:$A$13</c:f>
              <c:strCache>
                <c:ptCount val="2"/>
                <c:pt idx="0">
                  <c:v>Wydatki bieżące</c:v>
                </c:pt>
                <c:pt idx="1">
                  <c:v>Wydatki majątkowe</c:v>
                </c:pt>
              </c:strCache>
            </c:strRef>
          </c:cat>
          <c:val>
            <c:numRef>
              <c:f>Arkusz1!$B$12:$B$13</c:f>
              <c:numCache>
                <c:formatCode>#,##0.00</c:formatCode>
                <c:ptCount val="2"/>
                <c:pt idx="0">
                  <c:v>187439919.34999999</c:v>
                </c:pt>
                <c:pt idx="1">
                  <c:v>22510196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2-4639-A028-400C7C89DB68}"/>
            </c:ext>
          </c:extLst>
        </c:ser>
        <c:ser>
          <c:idx val="1"/>
          <c:order val="1"/>
          <c:tx>
            <c:strRef>
              <c:f>Arkusz1!$C$11</c:f>
              <c:strCache>
                <c:ptCount val="1"/>
                <c:pt idx="0">
                  <c:v>Wykonanie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83496153660546E-2"/>
                  <c:y val="-6.141890214810444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52-4639-A028-400C7C89DB68}"/>
                </c:ext>
              </c:extLst>
            </c:dLbl>
            <c:dLbl>
              <c:idx val="1"/>
              <c:layout>
                <c:manualLayout>
                  <c:x val="1.8349615366054464E-2"/>
                  <c:y val="1.34006425449825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52-4639-A028-400C7C89DB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Arkusz1!$A$12:$A$13</c:f>
              <c:strCache>
                <c:ptCount val="2"/>
                <c:pt idx="0">
                  <c:v>Wydatki bieżące</c:v>
                </c:pt>
                <c:pt idx="1">
                  <c:v>Wydatki majątkowe</c:v>
                </c:pt>
              </c:strCache>
            </c:strRef>
          </c:cat>
          <c:val>
            <c:numRef>
              <c:f>Arkusz1!$C$12:$C$13</c:f>
              <c:numCache>
                <c:formatCode>#,##0.00</c:formatCode>
                <c:ptCount val="2"/>
                <c:pt idx="0">
                  <c:v>178528152.62</c:v>
                </c:pt>
                <c:pt idx="1">
                  <c:v>20685325.59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52-4639-A028-400C7C89DB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3856128"/>
        <c:axId val="243857664"/>
      </c:barChart>
      <c:catAx>
        <c:axId val="24385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3857664"/>
        <c:crosses val="autoZero"/>
        <c:auto val="1"/>
        <c:lblAlgn val="ctr"/>
        <c:lblOffset val="100"/>
        <c:noMultiLvlLbl val="0"/>
      </c:catAx>
      <c:valAx>
        <c:axId val="24385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3856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70C0"/>
                </a:solidFill>
                <a:latin typeface="+mn-lt"/>
              </a:rPr>
              <a:t>W</a:t>
            </a:r>
            <a:r>
              <a:rPr lang="pl-PL" sz="2000" b="1" dirty="0" err="1">
                <a:solidFill>
                  <a:srgbClr val="0070C0"/>
                </a:solidFill>
                <a:latin typeface="+mn-lt"/>
              </a:rPr>
              <a:t>ykonanie</a:t>
            </a:r>
            <a:r>
              <a:rPr lang="pl-PL" sz="2000" b="1" dirty="0">
                <a:solidFill>
                  <a:srgbClr val="0070C0"/>
                </a:solidFill>
                <a:latin typeface="+mn-lt"/>
              </a:rPr>
              <a:t> wydatków 2022</a:t>
            </a:r>
            <a:endParaRPr lang="en-US" sz="2000" b="1" dirty="0">
              <a:solidFill>
                <a:srgbClr val="0070C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31517067013099703"/>
          <c:y val="3.152387747554141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841731444911234"/>
          <c:y val="0.15782407407407409"/>
          <c:w val="0.46411012720853984"/>
          <c:h val="0.7779392680081654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B7A-4D80-9D03-310AA161ED0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noFill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B7A-4D80-9D03-310AA161ED0F}"/>
              </c:ext>
            </c:extLst>
          </c:dPt>
          <c:dPt>
            <c:idx val="2"/>
            <c:bubble3D val="0"/>
            <c:explosion val="7"/>
            <c:spPr>
              <a:solidFill>
                <a:schemeClr val="accent1">
                  <a:shade val="6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B7A-4D80-9D03-310AA161ED0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7A-4D80-9D03-310AA161ED0F}"/>
                </c:ext>
              </c:extLst>
            </c:dLbl>
            <c:dLbl>
              <c:idx val="1"/>
              <c:layout>
                <c:manualLayout>
                  <c:x val="8.396094938956164E-2"/>
                  <c:y val="-0.473699082083749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86000234598114"/>
                      <c:h val="0.217314799977825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B7A-4D80-9D03-310AA161ED0F}"/>
                </c:ext>
              </c:extLst>
            </c:dLbl>
            <c:dLbl>
              <c:idx val="2"/>
              <c:layout>
                <c:manualLayout>
                  <c:x val="-1.7668024626934137E-2"/>
                  <c:y val="9.8349494844762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58532868521493"/>
                      <c:h val="0.214628513305806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B7A-4D80-9D03-310AA161E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Arkusz1!$A$22:$A$24</c:f>
              <c:strCache>
                <c:ptCount val="3"/>
                <c:pt idx="0">
                  <c:v>Wydatki</c:v>
                </c:pt>
                <c:pt idx="1">
                  <c:v>Wydatki bieżące</c:v>
                </c:pt>
                <c:pt idx="2">
                  <c:v>Wydatki majątkowe</c:v>
                </c:pt>
              </c:strCache>
            </c:strRef>
          </c:cat>
          <c:val>
            <c:numRef>
              <c:f>Arkusz1!$B$22:$B$24</c:f>
              <c:numCache>
                <c:formatCode>#,##0.00</c:formatCode>
                <c:ptCount val="3"/>
                <c:pt idx="0" formatCode="General">
                  <c:v>0</c:v>
                </c:pt>
                <c:pt idx="1">
                  <c:v>178528152.62</c:v>
                </c:pt>
                <c:pt idx="2">
                  <c:v>20685325.59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7A-4D80-9D03-310AA161ED0F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2B7A-4D80-9D03-310AA161ED0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2B7A-4D80-9D03-310AA161ED0F}"/>
              </c:ext>
            </c:extLst>
          </c:dPt>
          <c:dPt>
            <c:idx val="2"/>
            <c:bubble3D val="0"/>
            <c:spPr>
              <a:solidFill>
                <a:schemeClr val="accent1">
                  <a:shade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2B7A-4D80-9D03-310AA161ED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Arkusz1!$A$22:$A$24</c:f>
              <c:strCache>
                <c:ptCount val="3"/>
                <c:pt idx="0">
                  <c:v>Wydatki</c:v>
                </c:pt>
                <c:pt idx="1">
                  <c:v>Wydatki bieżące</c:v>
                </c:pt>
                <c:pt idx="2">
                  <c:v>Wydatki majątkowe</c:v>
                </c:pt>
              </c:strCache>
            </c:strRef>
          </c:cat>
          <c:val>
            <c:numRef>
              <c:f>Arkusz1!$C$22:$C$24</c:f>
              <c:numCache>
                <c:formatCode>0.00%</c:formatCode>
                <c:ptCount val="3"/>
                <c:pt idx="1">
                  <c:v>0.89616502971654022</c:v>
                </c:pt>
                <c:pt idx="2">
                  <c:v>0.10383497028345971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B7A-4D80-9D03-310AA161ED0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pl-PL" sz="1600" b="1">
                <a:latin typeface="Trebuchet MS" panose="020B0603020202020204" pitchFamily="34" charset="0"/>
              </a:rPr>
              <a:t>Wydatki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Arkusz1!$B$9</c:f>
              <c:strCache>
                <c:ptCount val="1"/>
                <c:pt idx="0">
                  <c:v>Plan po zmianach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625281328362678E-2"/>
                  <c:y val="-5.2103995113328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39204545454548"/>
                      <c:h val="8.59848484848484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4CB-4597-ABAE-851EA2CFC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Arkusz1!$A$10</c:f>
              <c:strCache>
                <c:ptCount val="1"/>
                <c:pt idx="0">
                  <c:v>Wydatki</c:v>
                </c:pt>
              </c:strCache>
            </c:strRef>
          </c:cat>
          <c:val>
            <c:numRef>
              <c:f>Arkusz1!$B$10</c:f>
              <c:numCache>
                <c:formatCode>#,##0.00</c:formatCode>
                <c:ptCount val="1"/>
                <c:pt idx="0">
                  <c:v>209950115.34999999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14CB-4597-ABAE-851EA2CFCC00}"/>
            </c:ext>
          </c:extLst>
        </c:ser>
        <c:ser>
          <c:idx val="1"/>
          <c:order val="1"/>
          <c:tx>
            <c:strRef>
              <c:f>Arkusz1!$C$9</c:f>
              <c:strCache>
                <c:ptCount val="1"/>
                <c:pt idx="0">
                  <c:v>Wykonanie 31.12.2022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3431969944855385"/>
                  <c:y val="-3.5266567509426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12689393939388"/>
                      <c:h val="8.59848484848484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4CB-4597-ABAE-851EA2CFC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Arkusz1!$A$10</c:f>
              <c:strCache>
                <c:ptCount val="1"/>
                <c:pt idx="0">
                  <c:v>Wydatki</c:v>
                </c:pt>
              </c:strCache>
            </c:strRef>
          </c:cat>
          <c:val>
            <c:numRef>
              <c:f>Arkusz1!$C$10</c:f>
              <c:numCache>
                <c:formatCode>#,##0.00</c:formatCode>
                <c:ptCount val="1"/>
                <c:pt idx="0">
                  <c:v>199213478.21000001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14CB-4597-ABAE-851EA2CFCC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3549696"/>
        <c:axId val="243550848"/>
        <c:axId val="0"/>
      </c:bar3DChart>
      <c:catAx>
        <c:axId val="243549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550848"/>
        <c:crosses val="autoZero"/>
        <c:auto val="1"/>
        <c:lblAlgn val="ctr"/>
        <c:lblOffset val="100"/>
        <c:noMultiLvlLbl val="0"/>
      </c:catAx>
      <c:valAx>
        <c:axId val="243550848"/>
        <c:scaling>
          <c:orientation val="minMax"/>
          <c:max val="215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354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979FB6-D677-4430-BE3E-B4B2D5AFE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0E9F94A-867A-43AF-A843-8E73DAB6A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AA4AEC-0109-4AE3-9809-404D84B5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73EB06-393E-4B01-9E0E-C1CCFCCA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E45343-7517-4834-BD01-850293C8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847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B271E9-31F1-4426-9189-EBEA10F6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FC7F89D-A0BE-4D86-BBD3-23D4BC663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7B726F-6DF8-4B5A-9DC8-9ADE0875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29CCF7-B58A-4A3A-88A6-B62A668F3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BED09F-C847-4E5C-9730-774E9112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29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307B87C-0C04-43A7-B3E6-5176241DF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E403231-CDE1-41F8-AE16-D10A28695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F51E3D-5F7E-42DC-BF34-EF06CD49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49042F3-1995-4813-9540-91B873E8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F70E02-070A-42DB-B6D8-3A254BD1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98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0873B9-B618-480B-A560-502C4D0B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F09263-D5A3-4CC3-9FE2-809C67F1F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BDD1F4-C6D4-4A18-BCDE-4CF79433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82C8C8-6AA1-43BA-97A5-F4315402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E7C601-C7C8-42CD-A5CD-3095460D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84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60D15E-3373-4DA7-99F2-F8FA72B8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D8395F-36FC-45B8-BEF6-8782D601F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47B01F-64EF-4A05-B49E-2B32F9B2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4CDB55-0604-4252-BE68-0BBA7A845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8719CB-F0CC-4783-B4A3-0EC6E086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884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640D88-C64A-420B-9B28-6A8692A9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DEE4E7-6347-4FD6-8FAB-05015D415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19B92A-F2D8-4980-9321-81AC68F77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AE1E5ED-06AD-4885-AED8-1949E48B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C8C733-A557-4397-8E38-E98D0B45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5ECE395-C942-4A37-BF3C-485AAB02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60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2D334C-857D-4C23-AA4F-ADF39493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8433EB-19CE-4232-88DF-7653D75E0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5E847BE-6D66-4BFF-98E0-C5EF65891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A7DA6B2-8C1B-4077-9ACC-5402C7FA1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02A2B26-CC2D-4808-BE0F-95E2697BD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A64967D-EE45-4DB2-99DE-70810619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B1D29C2-6C0A-447A-9F91-E8054D01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9382342-C5B4-4753-8F4D-546AC516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57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2E046-22C3-49B8-97DE-91C440D7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961A48A-0B67-402B-BCBF-1560A728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170BD4C-8C8A-4D92-8EB8-22B7664D3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9398ED9-78F4-4F05-96CD-C6EC15C9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29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559E096-C713-4AF0-B29D-716E0FDA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424DA3D-CCF6-401D-B78C-97191A82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BAD5C7-CF11-43A7-ACE6-15DEF6D4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221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0CE9E7-C024-4FB6-AD5A-BC4B9501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9BE632-4D02-45E2-8228-8ADE28C4D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8CEBFE1-299A-4405-950C-74E977E2C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FBD0AC3-F016-463E-9A14-CBA1CDF6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C65DA4D-36A1-465D-B57F-2EFC9FB0B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B663DE4-8144-4B29-8D24-D003A9A4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426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B685FA-614A-40EC-A4E5-5170BBBCF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B0DFE39-6E44-408B-ACB6-0FE14E394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1627B4C-3BC3-4163-B30E-CE89C35D6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7423CC9-7E7E-4F69-93EC-161A5AB4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D54092-FDA0-4A94-9FAE-A6CCA8CD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5BE2E11-3AC3-4C75-9E6F-29F187D5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54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ED2891D-B237-45F5-A860-1FB56845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CD13C1-7551-40BA-AE3E-2CB644B03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39358C-E041-4600-AF91-77E6B98DF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7A639-E19D-4EE2-87D1-2B25E428CE66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2D9A2E-9E3C-4951-A89F-03E609995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ED2BBE5-9A8F-47B1-946F-FB6E6E160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97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0043D82-4ADA-9577-8AB4-22A73294A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74" y="233916"/>
            <a:ext cx="5847908" cy="6485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507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23563"/>
            <a:ext cx="10515600" cy="721068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</a:rPr>
              <a:t>           </a:t>
            </a:r>
            <a:r>
              <a:rPr lang="pl-PL" sz="2400" b="1" dirty="0">
                <a:solidFill>
                  <a:srgbClr val="0070C0"/>
                </a:solidFill>
                <a:latin typeface="+mn-lt"/>
              </a:rPr>
              <a:t>Wpływy z podatku dochodowego od osób prawnych (CIT)</a:t>
            </a:r>
            <a:br>
              <a:rPr lang="pl-PL" sz="2400" b="1" dirty="0">
                <a:solidFill>
                  <a:srgbClr val="0070C0"/>
                </a:solidFill>
                <a:latin typeface="+mn-lt"/>
              </a:rPr>
            </a:br>
            <a:endParaRPr lang="pl-PL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FB3C4F6-6ABF-40EB-8306-F4EBB94549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33155568-B206-07CE-3A9B-C9E05B9999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259906"/>
              </p:ext>
            </p:extLst>
          </p:nvPr>
        </p:nvGraphicFramePr>
        <p:xfrm>
          <a:off x="2254826" y="1215242"/>
          <a:ext cx="7917873" cy="266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2E5649C6-1F17-076F-BC1F-39643856C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767454"/>
              </p:ext>
            </p:extLst>
          </p:nvPr>
        </p:nvGraphicFramePr>
        <p:xfrm>
          <a:off x="3997843" y="3955312"/>
          <a:ext cx="4221124" cy="2317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9018">
                  <a:extLst>
                    <a:ext uri="{9D8B030D-6E8A-4147-A177-3AD203B41FA5}">
                      <a16:colId xmlns:a16="http://schemas.microsoft.com/office/drawing/2014/main" val="322108696"/>
                    </a:ext>
                  </a:extLst>
                </a:gridCol>
                <a:gridCol w="2182106">
                  <a:extLst>
                    <a:ext uri="{9D8B030D-6E8A-4147-A177-3AD203B41FA5}">
                      <a16:colId xmlns:a16="http://schemas.microsoft.com/office/drawing/2014/main" val="2222837078"/>
                    </a:ext>
                  </a:extLst>
                </a:gridCol>
              </a:tblGrid>
              <a:tr h="323484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1" u="none" strike="noStrike" dirty="0">
                          <a:effectLst/>
                        </a:rPr>
                        <a:t>rok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1" u="none" strike="noStrike" dirty="0">
                          <a:effectLst/>
                        </a:rPr>
                        <a:t>wykonanie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7587461"/>
                  </a:ext>
                </a:extLst>
              </a:tr>
              <a:tr h="323484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2017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649 639,99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4581438"/>
                  </a:ext>
                </a:extLst>
              </a:tr>
              <a:tr h="323484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2018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816 117,63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4453045"/>
                  </a:ext>
                </a:extLst>
              </a:tr>
              <a:tr h="323484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2019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902 715,55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2573146"/>
                  </a:ext>
                </a:extLst>
              </a:tr>
              <a:tr h="376992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2020</a:t>
                      </a:r>
                      <a:endParaRPr lang="pl-PL" sz="1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1 046 514,37</a:t>
                      </a:r>
                      <a:endParaRPr lang="pl-PL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2141064"/>
                  </a:ext>
                </a:extLst>
              </a:tr>
              <a:tr h="323484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2021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1 603 276,58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9511607"/>
                  </a:ext>
                </a:extLst>
              </a:tr>
              <a:tr h="323484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>
                          <a:effectLst/>
                        </a:rPr>
                        <a:t>2022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u="none" strike="noStrike" dirty="0">
                          <a:effectLst/>
                        </a:rPr>
                        <a:t>1 327 592,00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5622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30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A27AB8-941B-49AD-81AC-C12FE3EB26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6B1A6A8-89CD-42F9-9703-6D1F7EB7721A}"/>
              </a:ext>
            </a:extLst>
          </p:cNvPr>
          <p:cNvSpPr txBox="1"/>
          <p:nvPr/>
        </p:nvSpPr>
        <p:spPr>
          <a:xfrm>
            <a:off x="1400608" y="436418"/>
            <a:ext cx="9385156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Wpływy z opłat w 2022 roku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2B0BA4A-E17F-4A04-89DA-149C6AEFD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645658"/>
              </p:ext>
            </p:extLst>
          </p:nvPr>
        </p:nvGraphicFramePr>
        <p:xfrm>
          <a:off x="1360967" y="1043151"/>
          <a:ext cx="8957205" cy="4963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8098">
                  <a:extLst>
                    <a:ext uri="{9D8B030D-6E8A-4147-A177-3AD203B41FA5}">
                      <a16:colId xmlns:a16="http://schemas.microsoft.com/office/drawing/2014/main" val="3130786355"/>
                    </a:ext>
                  </a:extLst>
                </a:gridCol>
                <a:gridCol w="1893496">
                  <a:extLst>
                    <a:ext uri="{9D8B030D-6E8A-4147-A177-3AD203B41FA5}">
                      <a16:colId xmlns:a16="http://schemas.microsoft.com/office/drawing/2014/main" val="680990316"/>
                    </a:ext>
                  </a:extLst>
                </a:gridCol>
                <a:gridCol w="2447792">
                  <a:extLst>
                    <a:ext uri="{9D8B030D-6E8A-4147-A177-3AD203B41FA5}">
                      <a16:colId xmlns:a16="http://schemas.microsoft.com/office/drawing/2014/main" val="3415671944"/>
                    </a:ext>
                  </a:extLst>
                </a:gridCol>
                <a:gridCol w="1907819">
                  <a:extLst>
                    <a:ext uri="{9D8B030D-6E8A-4147-A177-3AD203B41FA5}">
                      <a16:colId xmlns:a16="http://schemas.microsoft.com/office/drawing/2014/main" val="815672693"/>
                    </a:ext>
                  </a:extLst>
                </a:gridCol>
              </a:tblGrid>
              <a:tr h="638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Nazwa</a:t>
                      </a:r>
                      <a:endParaRPr lang="pl-PL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Plan</a:t>
                      </a:r>
                      <a:endParaRPr lang="pl-PL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Wykonanie</a:t>
                      </a:r>
                      <a:endParaRPr lang="pl-PL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pl-PL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24234527"/>
                  </a:ext>
                </a:extLst>
              </a:tr>
              <a:tr h="891745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400" u="none" strike="noStrike" dirty="0">
                          <a:effectLst/>
                        </a:rPr>
                        <a:t>Opłata za zezwolenia na sprzedaż napojów alkoholowych oraz wpływy z części opłaty ze sprzedaży napojów alkoholowych w obrocie hurtowym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952.980,99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282865"/>
                  </a:ext>
                </a:extLst>
              </a:tr>
              <a:tr h="35023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600" u="none" strike="noStrike" dirty="0">
                          <a:effectLst/>
                        </a:rPr>
                        <a:t>Opłata skarbowa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154.300,00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134.645,50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9274103"/>
                  </a:ext>
                </a:extLst>
              </a:tr>
              <a:tr h="358675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600" u="none" strike="noStrike" dirty="0">
                          <a:effectLst/>
                        </a:rPr>
                        <a:t>Opłata eksploatacyjna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51.042,87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2627009"/>
                  </a:ext>
                </a:extLst>
              </a:tr>
              <a:tr h="353706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600" u="none" strike="noStrike" dirty="0">
                          <a:effectLst/>
                        </a:rPr>
                        <a:t>Opłata </a:t>
                      </a:r>
                      <a:r>
                        <a:rPr lang="pl-PL" sz="1600" u="none" strike="noStrike" dirty="0" err="1">
                          <a:effectLst/>
                        </a:rPr>
                        <a:t>adiacencka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310.000,00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334.439,70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107,89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0049967"/>
                  </a:ext>
                </a:extLst>
              </a:tr>
              <a:tr h="360448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600" u="none" strike="noStrike" dirty="0">
                          <a:effectLst/>
                        </a:rPr>
                        <a:t>Opłata parkingowa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290.000,00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292.233,25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100,77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29509274"/>
                  </a:ext>
                </a:extLst>
              </a:tr>
              <a:tr h="548298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600" u="none" strike="noStrike" dirty="0">
                          <a:effectLst/>
                        </a:rPr>
                        <a:t>Opłata za zajęcie pasa drogowego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830.000,00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842.095,71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101,46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1154840"/>
                  </a:ext>
                </a:extLst>
              </a:tr>
              <a:tr h="590445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600" u="none" strike="noStrike" dirty="0">
                          <a:effectLst/>
                        </a:rPr>
                        <a:t>Opłata za korzystanie z wychowania przedszkolnego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102.160,00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122.661,95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120,07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5521069"/>
                  </a:ext>
                </a:extLst>
              </a:tr>
              <a:tr h="548298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600" u="none" strike="noStrike" dirty="0">
                          <a:effectLst/>
                        </a:rPr>
                        <a:t>Opłata za odbiór odpadów komunalnych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11.520.000,00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11.487.603,27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6775358"/>
                  </a:ext>
                </a:extLst>
              </a:tr>
              <a:tr h="323586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RAZEM: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14.242.960,00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14.217.703,24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99,83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59244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818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8AE917-E218-5C66-489A-C8B1BDF0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492" y="365125"/>
            <a:ext cx="9429307" cy="1123433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Fundusz Pomocy obywatelom Ukrainy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F48E1A3-0649-2693-80F3-62D26BD527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44DAA5E-7A6D-DFC1-D490-2101CD519119}"/>
              </a:ext>
            </a:extLst>
          </p:cNvPr>
          <p:cNvSpPr txBox="1"/>
          <p:nvPr/>
        </p:nvSpPr>
        <p:spPr>
          <a:xfrm>
            <a:off x="914398" y="1786268"/>
            <a:ext cx="10526233" cy="4040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D0D0D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Gmina Mosina otrzymała  środki z Funduszu Pomocy w kwocie </a:t>
            </a:r>
            <a:r>
              <a:rPr lang="pl-PL" sz="2000" b="1" dirty="0">
                <a:solidFill>
                  <a:srgbClr val="0070C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3.698.680,79</a:t>
            </a:r>
            <a:r>
              <a:rPr lang="pl-PL" sz="1800" dirty="0">
                <a:solidFill>
                  <a:srgbClr val="0D0D0D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zł z przeznaczeniem na pomoc obywatelom Ukrainy w związku z konfliktem zbrojnym na terytorium tego państwa w zakresie: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-"/>
            </a:pPr>
            <a:r>
              <a:rPr lang="pl-PL" sz="1800" dirty="0">
                <a:solidFill>
                  <a:srgbClr val="0D0D0D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pomocy psychologicznej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-"/>
            </a:pPr>
            <a:r>
              <a:rPr lang="pl-PL" sz="1800" dirty="0">
                <a:solidFill>
                  <a:srgbClr val="0D0D0D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zapewnienia posiłku dla dzieci i młodzieży 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-"/>
            </a:pPr>
            <a:r>
              <a:rPr lang="pl-PL" sz="1800" dirty="0">
                <a:solidFill>
                  <a:srgbClr val="0D0D0D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świadczenia 300+ 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-"/>
            </a:pPr>
            <a:r>
              <a:rPr lang="pl-PL" sz="1800" dirty="0">
                <a:solidFill>
                  <a:srgbClr val="0D0D0D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nadanie numeru PESEL (art.4 ustawy z 12 marca 2022 r.) 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-"/>
            </a:pPr>
            <a:r>
              <a:rPr lang="pl-PL" sz="1800" dirty="0">
                <a:solidFill>
                  <a:srgbClr val="0D0D0D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wykonanie zdjęć (art.5 ustawy z 12 marca 2022 r.)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-"/>
            </a:pPr>
            <a:r>
              <a:rPr lang="pl-PL" sz="1800" kern="1800" dirty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świadczeń pieniężnych z tytułu zapewnienia zakwaterowania i wyżywienia obywatelom Ukrainy.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kern="1800" dirty="0">
              <a:solidFill>
                <a:srgbClr val="0D0D0D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3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56568E48-4252-BFD7-C558-8D5E41540FCA}"/>
              </a:ext>
            </a:extLst>
          </p:cNvPr>
          <p:cNvSpPr txBox="1"/>
          <p:nvPr/>
        </p:nvSpPr>
        <p:spPr>
          <a:xfrm>
            <a:off x="1137682" y="344826"/>
            <a:ext cx="10152321" cy="129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Gmina Mosina w 2022 roku otrzymała również środki pochodzące z Funduszu Pomocy w wysokości </a:t>
            </a: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1.650.288,00</a:t>
            </a:r>
            <a:r>
              <a:rPr lang="pl-PL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zł z przeznaczeniem na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realizację 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dodatkowych zadań oświatowych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związanych </a:t>
            </a:r>
            <a:b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kształceniem, wychowaniem i opieką na dziećmi i uczniami będącymi obywatelami Ukrainy</a:t>
            </a:r>
            <a:endParaRPr lang="pl-PL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4E4CB4C-AF55-85CB-C15F-2178547EE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647" y="1639026"/>
            <a:ext cx="598435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Pozostałe środki zostały przekazane jednostkom oświatowym  z terenu gminy Mosina w-g poniższego zestawienia: </a:t>
            </a:r>
            <a:endParaRPr kumimoji="0" lang="pl-PL" altLang="pl-PL" sz="1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9800161-9EC3-6A1B-4430-887220E376E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70289C3-2806-A2B7-92B4-8A4063E92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7" y="5537480"/>
            <a:ext cx="2360335" cy="1079824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E4B5CCA-5917-F72E-D2CF-A276F3290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44642"/>
              </p:ext>
            </p:extLst>
          </p:nvPr>
        </p:nvGraphicFramePr>
        <p:xfrm>
          <a:off x="5964866" y="2210415"/>
          <a:ext cx="5092995" cy="4302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5170">
                  <a:extLst>
                    <a:ext uri="{9D8B030D-6E8A-4147-A177-3AD203B41FA5}">
                      <a16:colId xmlns:a16="http://schemas.microsoft.com/office/drawing/2014/main" val="1632018327"/>
                    </a:ext>
                  </a:extLst>
                </a:gridCol>
                <a:gridCol w="2257825">
                  <a:extLst>
                    <a:ext uri="{9D8B030D-6E8A-4147-A177-3AD203B41FA5}">
                      <a16:colId xmlns:a16="http://schemas.microsoft.com/office/drawing/2014/main" val="744979942"/>
                    </a:ext>
                  </a:extLst>
                </a:gridCol>
              </a:tblGrid>
              <a:tr h="20236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 dirty="0">
                          <a:effectLst/>
                        </a:rPr>
                        <a:t>Nazwa jednostki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Wartość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1" marR="8791" marT="8791" marB="0" anchor="ctr"/>
                </a:tc>
                <a:extLst>
                  <a:ext uri="{0D108BD9-81ED-4DB2-BD59-A6C34878D82A}">
                    <a16:rowId xmlns:a16="http://schemas.microsoft.com/office/drawing/2014/main" val="3420127743"/>
                  </a:ext>
                </a:extLst>
              </a:tr>
              <a:tr h="250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u="none" strike="noStrike">
                          <a:effectLst/>
                        </a:rPr>
                        <a:t>Szkoła Podstawowa Nr 1 w Mosinie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u="none" strike="noStrike" dirty="0">
                          <a:effectLst/>
                        </a:rPr>
                        <a:t>123.409,42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791" marR="8791" marT="8791" marB="0" anchor="ctr"/>
                </a:tc>
                <a:extLst>
                  <a:ext uri="{0D108BD9-81ED-4DB2-BD59-A6C34878D82A}">
                    <a16:rowId xmlns:a16="http://schemas.microsoft.com/office/drawing/2014/main" val="60684992"/>
                  </a:ext>
                </a:extLst>
              </a:tr>
              <a:tr h="266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u="none" strike="noStrike">
                          <a:effectLst/>
                        </a:rPr>
                        <a:t>Szkoła Podstawowa Nr 2 w Mosinie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u="none" strike="noStrike" dirty="0">
                          <a:effectLst/>
                        </a:rPr>
                        <a:t>518.206,31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791" marR="8791" marT="8791" marB="0" anchor="ctr"/>
                </a:tc>
                <a:extLst>
                  <a:ext uri="{0D108BD9-81ED-4DB2-BD59-A6C34878D82A}">
                    <a16:rowId xmlns:a16="http://schemas.microsoft.com/office/drawing/2014/main" val="613893473"/>
                  </a:ext>
                </a:extLst>
              </a:tr>
              <a:tr h="414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u="none" strike="noStrike">
                          <a:effectLst/>
                        </a:rPr>
                        <a:t>Szkoła Podstawowa im. Prezydenta RP Edwarda Raczyńskiego w Rogalinie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u="none" strike="noStrike" dirty="0">
                          <a:effectLst/>
                        </a:rPr>
                        <a:t>38.490,10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791" marR="8791" marT="8791" marB="0" anchor="ctr"/>
                </a:tc>
                <a:extLst>
                  <a:ext uri="{0D108BD9-81ED-4DB2-BD59-A6C34878D82A}">
                    <a16:rowId xmlns:a16="http://schemas.microsoft.com/office/drawing/2014/main" val="443100390"/>
                  </a:ext>
                </a:extLst>
              </a:tr>
              <a:tr h="414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u="none" strike="noStrike" dirty="0">
                          <a:effectLst/>
                        </a:rPr>
                        <a:t>Szkoła Podstawowa im. Kawalerów Orderu Uśmiechu w Daszewicach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u="none" strike="noStrike" dirty="0">
                          <a:effectLst/>
                        </a:rPr>
                        <a:t>25.003,78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791" marR="8791" marT="8791" marB="0" anchor="ctr"/>
                </a:tc>
                <a:extLst>
                  <a:ext uri="{0D108BD9-81ED-4DB2-BD59-A6C34878D82A}">
                    <a16:rowId xmlns:a16="http://schemas.microsoft.com/office/drawing/2014/main" val="1891655612"/>
                  </a:ext>
                </a:extLst>
              </a:tr>
              <a:tr h="414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u="none" strike="noStrike">
                          <a:effectLst/>
                        </a:rPr>
                        <a:t>Szkoła Podstawowa im. Arkadego Fiedlera w Czapurach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u="none" strike="noStrike" dirty="0">
                          <a:effectLst/>
                        </a:rPr>
                        <a:t>72.500,86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791" marR="8791" marT="8791" marB="0" anchor="ctr"/>
                </a:tc>
                <a:extLst>
                  <a:ext uri="{0D108BD9-81ED-4DB2-BD59-A6C34878D82A}">
                    <a16:rowId xmlns:a16="http://schemas.microsoft.com/office/drawing/2014/main" val="3315124950"/>
                  </a:ext>
                </a:extLst>
              </a:tr>
              <a:tr h="414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u="none" strike="noStrike">
                          <a:effectLst/>
                        </a:rPr>
                        <a:t>Szkoła Podstawowa im. 15 Pułku Ułanów Poznańskich w Krośnie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u="none" strike="noStrike" dirty="0">
                          <a:effectLst/>
                        </a:rPr>
                        <a:t>556.635,17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791" marR="8791" marT="8791" marB="0" anchor="ctr"/>
                </a:tc>
                <a:extLst>
                  <a:ext uri="{0D108BD9-81ED-4DB2-BD59-A6C34878D82A}">
                    <a16:rowId xmlns:a16="http://schemas.microsoft.com/office/drawing/2014/main" val="2351255849"/>
                  </a:ext>
                </a:extLst>
              </a:tr>
              <a:tr h="414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u="none" strike="noStrike">
                          <a:effectLst/>
                        </a:rPr>
                        <a:t>Szkoła Podstawowa im. Adama Wodziczki w Rogalinku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u="none" strike="noStrike" dirty="0">
                          <a:effectLst/>
                        </a:rPr>
                        <a:t>56.556,21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791" marR="8791" marT="8791" marB="0" anchor="ctr"/>
                </a:tc>
                <a:extLst>
                  <a:ext uri="{0D108BD9-81ED-4DB2-BD59-A6C34878D82A}">
                    <a16:rowId xmlns:a16="http://schemas.microsoft.com/office/drawing/2014/main" val="2675424446"/>
                  </a:ext>
                </a:extLst>
              </a:tr>
              <a:tr h="373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u="none" strike="noStrike">
                          <a:effectLst/>
                        </a:rPr>
                        <a:t>Szkoła Podstawowa "Pod Lipami" w Krosinku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u="none" strike="noStrike" dirty="0">
                          <a:effectLst/>
                        </a:rPr>
                        <a:t>35.972,66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791" marR="8791" marT="8791" marB="0" anchor="ctr"/>
                </a:tc>
                <a:extLst>
                  <a:ext uri="{0D108BD9-81ED-4DB2-BD59-A6C34878D82A}">
                    <a16:rowId xmlns:a16="http://schemas.microsoft.com/office/drawing/2014/main" val="838135273"/>
                  </a:ext>
                </a:extLst>
              </a:tr>
              <a:tr h="297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u="none" strike="noStrike">
                          <a:effectLst/>
                        </a:rPr>
                        <a:t>Szkoła Podstawowa w Pecnej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u="none" strike="noStrike" dirty="0">
                          <a:effectLst/>
                        </a:rPr>
                        <a:t>27.634,99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791" marR="8791" marT="8791" marB="0" anchor="ctr"/>
                </a:tc>
                <a:extLst>
                  <a:ext uri="{0D108BD9-81ED-4DB2-BD59-A6C34878D82A}">
                    <a16:rowId xmlns:a16="http://schemas.microsoft.com/office/drawing/2014/main" val="3282484406"/>
                  </a:ext>
                </a:extLst>
              </a:tr>
              <a:tr h="26581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u="none" strike="noStrike">
                          <a:effectLst/>
                        </a:rPr>
                        <a:t>Przedszkole nr 2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u="none" strike="noStrike" dirty="0">
                          <a:effectLst/>
                        </a:rPr>
                        <a:t>11.488,00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791" marR="8791" marT="8791" marB="0" anchor="ctr"/>
                </a:tc>
                <a:extLst>
                  <a:ext uri="{0D108BD9-81ED-4DB2-BD59-A6C34878D82A}">
                    <a16:rowId xmlns:a16="http://schemas.microsoft.com/office/drawing/2014/main" val="2956068870"/>
                  </a:ext>
                </a:extLst>
              </a:tr>
              <a:tr h="262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u="none" strike="noStrike">
                          <a:effectLst/>
                        </a:rPr>
                        <a:t>Przedszkole nr 4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u="none" strike="noStrike" dirty="0">
                          <a:effectLst/>
                        </a:rPr>
                        <a:t>35.000,00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791" marR="8791" marT="8791" marB="0" anchor="ctr"/>
                </a:tc>
                <a:extLst>
                  <a:ext uri="{0D108BD9-81ED-4DB2-BD59-A6C34878D82A}">
                    <a16:rowId xmlns:a16="http://schemas.microsoft.com/office/drawing/2014/main" val="3260945690"/>
                  </a:ext>
                </a:extLst>
              </a:tr>
              <a:tr h="311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u="none" strike="noStrike">
                          <a:effectLst/>
                        </a:rPr>
                        <a:t>RAZEM: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effectLst/>
                        </a:rPr>
                        <a:t>1.500.897,50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791" marR="8791" marT="8791" marB="0" anchor="b"/>
                </a:tc>
                <a:extLst>
                  <a:ext uri="{0D108BD9-81ED-4DB2-BD59-A6C34878D82A}">
                    <a16:rowId xmlns:a16="http://schemas.microsoft.com/office/drawing/2014/main" val="2568841461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C5F1BF7D-19CA-D0FF-A668-4EE9D5ED02A4}"/>
              </a:ext>
            </a:extLst>
          </p:cNvPr>
          <p:cNvSpPr txBox="1"/>
          <p:nvPr/>
        </p:nvSpPr>
        <p:spPr>
          <a:xfrm>
            <a:off x="682336" y="1639026"/>
            <a:ext cx="4229906" cy="3474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Z kwoty  1.650.288,00 zł  przeznaczono: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1.500.897,50 zł środki przekazane jednostkom oświatowym;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75.000,00 zł na dofinansowanie dowożenia uczniów do szkół;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62.500,00 zł na stypendia socjalne i zasiłki dla uczniów z Ukrainy;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11.890,50 zł na wynagrodzenia z tytułu zwiększeniem </a:t>
            </a:r>
            <a:r>
              <a:rPr lang="pl-PL" sz="16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obowiązków pracowników. </a:t>
            </a:r>
            <a:endParaRPr lang="pl-PL" sz="1600" dirty="0">
              <a:solidFill>
                <a:srgbClr val="0D0D0D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40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920F893-741D-40EA-91DD-D1FD0E11F9D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1180AEA-987C-4893-926A-B3F231B6DE5D}"/>
              </a:ext>
            </a:extLst>
          </p:cNvPr>
          <p:cNvSpPr txBox="1"/>
          <p:nvPr/>
        </p:nvSpPr>
        <p:spPr>
          <a:xfrm>
            <a:off x="1254642" y="342758"/>
            <a:ext cx="9707526" cy="872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pl-PL" sz="1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  2022 r. Gmina Mosina otrzymała w ramach Rządowego Funduszu </a:t>
            </a:r>
            <a:r>
              <a:rPr lang="pl-PL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Polski Ład Promesy </a:t>
            </a:r>
            <a:br>
              <a:rPr lang="pl-PL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 łączną kwotę </a:t>
            </a:r>
            <a:r>
              <a:rPr lang="pl-PL" sz="1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19.461.993,56 zł z przeznaczeniem na zadania inwestycyjne. </a:t>
            </a:r>
            <a:endParaRPr lang="pl-PL" sz="1600" b="1" dirty="0">
              <a:solidFill>
                <a:srgbClr val="0070C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941F6BE-BE98-45D7-B0FE-DD3421671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189111"/>
              </p:ext>
            </p:extLst>
          </p:nvPr>
        </p:nvGraphicFramePr>
        <p:xfrm>
          <a:off x="542260" y="1317304"/>
          <a:ext cx="10334847" cy="3713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1623">
                  <a:extLst>
                    <a:ext uri="{9D8B030D-6E8A-4147-A177-3AD203B41FA5}">
                      <a16:colId xmlns:a16="http://schemas.microsoft.com/office/drawing/2014/main" val="3884120310"/>
                    </a:ext>
                  </a:extLst>
                </a:gridCol>
                <a:gridCol w="2283224">
                  <a:extLst>
                    <a:ext uri="{9D8B030D-6E8A-4147-A177-3AD203B41FA5}">
                      <a16:colId xmlns:a16="http://schemas.microsoft.com/office/drawing/2014/main" val="588135088"/>
                    </a:ext>
                  </a:extLst>
                </a:gridCol>
              </a:tblGrid>
              <a:tr h="2356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Nazwa zadania inwestycyjnego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Udział środków z RFIL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36217143"/>
                  </a:ext>
                </a:extLst>
              </a:tr>
              <a:tr h="108711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Rządowy Fundusz Polski Ład: Program Inwestycji Strategicznych - edycja I</a:t>
                      </a: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 zadanie pn.: "Budowa ulic Kazimierza Odnowiciela, Bolesława Krzywoustego, Kazimierza Wielkiego, bez nazwy (odwodnienie) oraz ul. Kopernika, Kasztanowa, ul. Chopina (</a:t>
                      </a:r>
                      <a:r>
                        <a:rPr lang="pl-P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frag</a:t>
                      </a: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.)"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9.491.493,56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2441421"/>
                  </a:ext>
                </a:extLst>
              </a:tr>
              <a:tr h="748581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Rządowy Fundusz Polski Ład: Program Inwestycji Strategicznych - edycja II</a:t>
                      </a: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 zadanie </a:t>
                      </a:r>
                      <a:r>
                        <a:rPr lang="pl-P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</a:t>
                      </a: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.:"Zakup 4 autobusów niskoemisyjnych dla komunikacji gminnej Gminy Mosina"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4.972.500,00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2038341"/>
                  </a:ext>
                </a:extLst>
              </a:tr>
              <a:tr h="1294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Rządowy Fundusz Polski Ład: Program Inwestycji Strategicznych - edycja III</a:t>
                      </a: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 zadanie pn.: „Zakup 3 śmieciarek do odbioru i przewozu odpadów napędzanych silnikami o niskiej emisji spalin"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4.998.000,00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7238942"/>
                  </a:ext>
                </a:extLst>
              </a:tr>
              <a:tr h="292829"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Razem: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19.461.993,56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8277659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C44667A2-DE61-3D96-6CC2-C28698144B63}"/>
              </a:ext>
            </a:extLst>
          </p:cNvPr>
          <p:cNvSpPr txBox="1"/>
          <p:nvPr/>
        </p:nvSpPr>
        <p:spPr>
          <a:xfrm>
            <a:off x="682336" y="5057044"/>
            <a:ext cx="10492482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Rządowy Fundusz </a:t>
            </a:r>
            <a:r>
              <a:rPr lang="pl-PL" b="1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Polski Ład</a:t>
            </a:r>
            <a:r>
              <a:rPr lang="pl-PL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to program, w ramach którego rządowe środki trafiają do gmin, powiatów </a:t>
            </a:r>
            <a:br>
              <a:rPr lang="pl-PL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miast w całej Polsce na inwestycje bliskie ludziom. Wsparcie jest bezzwrotne i pochodzi z Funduszu Przeciwdziałania COVID-19.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A7911E1-C641-5B2B-3431-96BEBBBCB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57" y="5493287"/>
            <a:ext cx="1559443" cy="129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4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4B8D55-B492-B98F-2E96-1F02A0711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034" y="365126"/>
            <a:ext cx="9579934" cy="85011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Środki zewnętrzne pozyskane w 2022 roku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D8696AA-628A-E8F1-B1EB-802172A7C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501160"/>
              </p:ext>
            </p:extLst>
          </p:nvPr>
        </p:nvGraphicFramePr>
        <p:xfrm>
          <a:off x="1306034" y="1336620"/>
          <a:ext cx="9579934" cy="4728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6772">
                  <a:extLst>
                    <a:ext uri="{9D8B030D-6E8A-4147-A177-3AD203B41FA5}">
                      <a16:colId xmlns:a16="http://schemas.microsoft.com/office/drawing/2014/main" val="150552742"/>
                    </a:ext>
                  </a:extLst>
                </a:gridCol>
                <a:gridCol w="1883162">
                  <a:extLst>
                    <a:ext uri="{9D8B030D-6E8A-4147-A177-3AD203B41FA5}">
                      <a16:colId xmlns:a16="http://schemas.microsoft.com/office/drawing/2014/main" val="1932074868"/>
                    </a:ext>
                  </a:extLst>
                </a:gridCol>
              </a:tblGrid>
              <a:tr h="40712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Nazwa programu lub instytucji dofinansowującej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Wartość dofinansowania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8693942"/>
                  </a:ext>
                </a:extLst>
              </a:tr>
              <a:tr h="81870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Rządowy Fundusz Rozwoju Dróg </a:t>
                      </a:r>
                      <a:r>
                        <a:rPr lang="pl-PL" sz="1400" u="none" strike="noStrike" dirty="0">
                          <a:effectLst/>
                        </a:rPr>
                        <a:t>na zadanie pn.: "Ulica Dembowskiego w Mosinie - przebudowa drogi wraz z budową odwodnienia oraz kanału technologicznego"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491 563,35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1639962"/>
                  </a:ext>
                </a:extLst>
              </a:tr>
              <a:tr h="70019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WRPO 2014-2020 </a:t>
                      </a:r>
                      <a:r>
                        <a:rPr lang="pl-PL" sz="1400" u="none" strike="noStrike" dirty="0">
                          <a:effectLst/>
                        </a:rPr>
                        <a:t>"Budowa spójnej sieci dróg rowerowych w Gminie Mosina. Etap 1 - budowa dróg rowerowych w obrębie Parku Strzelnica"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477 451,85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3395998"/>
                  </a:ext>
                </a:extLst>
              </a:tr>
              <a:tr h="57814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Polska Cyfrowa na lata 2014-2020 </a:t>
                      </a:r>
                      <a:r>
                        <a:rPr lang="pl-PL" sz="1400" u="none" strike="noStrike" dirty="0">
                          <a:effectLst/>
                        </a:rPr>
                        <a:t>"Wsparcie dzieci z rodzin pegeerowskich w rozwoju cyfrowym - Granty PPGR"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276 660,00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8628532"/>
                  </a:ext>
                </a:extLst>
              </a:tr>
              <a:tr h="59210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Polska Cyfrowa na lata 2014-2020 </a:t>
                      </a:r>
                      <a:r>
                        <a:rPr lang="pl-PL" sz="1400" u="none" strike="noStrike" dirty="0">
                          <a:effectLst/>
                        </a:rPr>
                        <a:t>Oś Priorytetowa V Rozwój cyfrowy JST oraz wzmocnienie cyfrowej odporności na zagrożenia REACT-EU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100 000,00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7699650"/>
                  </a:ext>
                </a:extLst>
              </a:tr>
              <a:tr h="64637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Powiat Poznański </a:t>
                      </a:r>
                      <a:r>
                        <a:rPr lang="pl-PL" sz="1400" u="none" strike="noStrike" dirty="0">
                          <a:effectLst/>
                        </a:rPr>
                        <a:t>- dotacja na dofinansowanie zakupu nowego ciężkiego samochodu ratowniczo-gaśniczego dla OSP w Radzewicach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150 000,00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2517713"/>
                  </a:ext>
                </a:extLst>
              </a:tr>
              <a:tr h="59542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Zarząd Województwa Wielkopolskiego </a:t>
                      </a:r>
                      <a:r>
                        <a:rPr lang="pl-PL" sz="1400" u="none" strike="noStrike" dirty="0">
                          <a:effectLst/>
                        </a:rPr>
                        <a:t>na zadanie </a:t>
                      </a:r>
                      <a:r>
                        <a:rPr lang="pl-PL" sz="1400" u="none" strike="noStrike" dirty="0" err="1">
                          <a:effectLst/>
                        </a:rPr>
                        <a:t>pn</a:t>
                      </a:r>
                      <a:r>
                        <a:rPr lang="pl-PL" sz="1400" u="none" strike="noStrike" dirty="0">
                          <a:effectLst/>
                        </a:rPr>
                        <a:t>.:"Budowa boiska typu lekkoatletycznego przy SP nr 2 w Mosinie"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120 000,00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819816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effectLst/>
                        </a:rPr>
                        <a:t>RAZEM: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u="none" strike="noStrike" dirty="0">
                          <a:effectLst/>
                        </a:rPr>
                        <a:t>1 615 675,20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1718124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F3F7539F-A7F5-0D2B-5FDB-0E18548539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34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BA19A60-B06F-4130-BBDF-3ACBC87404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090B355-FAB8-45A1-B76C-66817088F32A}"/>
              </a:ext>
            </a:extLst>
          </p:cNvPr>
          <p:cNvSpPr txBox="1"/>
          <p:nvPr/>
        </p:nvSpPr>
        <p:spPr>
          <a:xfrm>
            <a:off x="1056236" y="323667"/>
            <a:ext cx="1007242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Realizacja wydatków budżetowych za 2022 rok: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pl-PL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209.950.115,35zł</a:t>
            </a:r>
            <a:endParaRPr lang="pl-PL" sz="20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wykonanie</a:t>
            </a:r>
            <a:r>
              <a:rPr lang="pl-PL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199.213.478,21 zł, tj.94,89%</a:t>
            </a:r>
            <a:endParaRPr lang="pl-PL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A18F4503-A3C2-4C9C-B3B4-F08814C63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828801"/>
              </p:ext>
            </p:extLst>
          </p:nvPr>
        </p:nvGraphicFramePr>
        <p:xfrm>
          <a:off x="900372" y="2140527"/>
          <a:ext cx="10072427" cy="419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9314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81DF0EF-2AE7-4CE8-B89A-AAB87B5F6F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C1F94864-134B-4357-B1AF-9D481CA793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2837384"/>
              </p:ext>
            </p:extLst>
          </p:nvPr>
        </p:nvGraphicFramePr>
        <p:xfrm>
          <a:off x="3300674" y="478585"/>
          <a:ext cx="8150108" cy="362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9C9BCBAA-06D7-4432-AC2C-21D08DD1DB50}"/>
              </a:ext>
            </a:extLst>
          </p:cNvPr>
          <p:cNvSpPr txBox="1"/>
          <p:nvPr/>
        </p:nvSpPr>
        <p:spPr>
          <a:xfrm>
            <a:off x="838028" y="4331908"/>
            <a:ext cx="9116463" cy="1581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Jak przedstawia powyższy wykres:</a:t>
            </a:r>
            <a:endParaRPr lang="pl-PL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l-PL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0E57C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wydatki majątkowe</a:t>
            </a:r>
            <a:r>
              <a:rPr lang="pl-PL" sz="18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stanowią </a:t>
            </a:r>
            <a:r>
              <a:rPr lang="pl-PL" sz="18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10%</a:t>
            </a:r>
            <a:r>
              <a:rPr lang="pl-PL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wykonanych</a:t>
            </a:r>
            <a:r>
              <a:rPr lang="pl-PL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wydatków ogółem, 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pl-PL" sz="18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l-P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0E57C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wydatki bieżące </a:t>
            </a:r>
            <a:r>
              <a:rPr lang="pl-PL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stanowią </a:t>
            </a:r>
            <a:r>
              <a:rPr lang="pl-PL" b="1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</a:t>
            </a:r>
            <a:r>
              <a:rPr lang="pl-PL" sz="18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pl-PL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wykonanych</a:t>
            </a:r>
            <a:r>
              <a:rPr lang="pl-PL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wydatków ogółem.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8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94A2301-49B5-4A59-ADC5-9796914EF1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01AFD30-41B4-4872-AEE7-8CDB964A649B}"/>
              </a:ext>
            </a:extLst>
          </p:cNvPr>
          <p:cNvSpPr txBox="1"/>
          <p:nvPr/>
        </p:nvSpPr>
        <p:spPr>
          <a:xfrm>
            <a:off x="1056236" y="144204"/>
            <a:ext cx="7194629" cy="337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Największą grupę zaplanowanych wydatków stanowią działy:</a:t>
            </a:r>
          </a:p>
          <a:p>
            <a:pPr algn="ctr"/>
            <a:r>
              <a:rPr lang="pl-PL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742950" lvl="1" indent="-285750" algn="just">
              <a:lnSpc>
                <a:spcPct val="115000"/>
              </a:lnSpc>
              <a:buFont typeface="+mj-lt"/>
              <a:buAutoNum type="arabicParenR"/>
              <a:tabLst>
                <a:tab pos="914400" algn="l"/>
              </a:tabLst>
            </a:pPr>
            <a:r>
              <a:rPr lang="pl-PL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Oświata i wychowanie </a:t>
            </a:r>
            <a:r>
              <a:rPr lang="pl-PL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38,90% </a:t>
            </a:r>
            <a:r>
              <a:rPr lang="pl-PL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budżetu ogółem</a:t>
            </a:r>
            <a:endParaRPr lang="pl-PL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+mj-lt"/>
              <a:buAutoNum type="arabicParenR"/>
              <a:tabLst>
                <a:tab pos="914400" algn="l"/>
              </a:tabLst>
            </a:pPr>
            <a:r>
              <a:rPr lang="pl-PL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Rodzina </a:t>
            </a:r>
            <a:r>
              <a:rPr lang="pl-PL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14,46% </a:t>
            </a:r>
            <a:r>
              <a:rPr lang="pl-PL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budżetu ogółem</a:t>
            </a:r>
          </a:p>
          <a:p>
            <a:pPr marL="742950" lvl="1" indent="-285750" algn="just">
              <a:lnSpc>
                <a:spcPct val="115000"/>
              </a:lnSpc>
              <a:buFont typeface="+mj-lt"/>
              <a:buAutoNum type="arabicParenR"/>
              <a:tabLst>
                <a:tab pos="914400" algn="l"/>
              </a:tabLst>
            </a:pPr>
            <a:r>
              <a:rPr lang="pl-PL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Pozostałe zadania w zakresie polityki społecznej </a:t>
            </a:r>
            <a:r>
              <a:rPr lang="pl-PL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9,21%</a:t>
            </a:r>
            <a:r>
              <a:rPr lang="pl-PL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budżetu ogółem</a:t>
            </a:r>
          </a:p>
          <a:p>
            <a:pPr marL="742950" lvl="1" indent="-285750" algn="just">
              <a:lnSpc>
                <a:spcPct val="115000"/>
              </a:lnSpc>
              <a:buFont typeface="+mj-lt"/>
              <a:buAutoNum type="arabicParenR"/>
              <a:tabLst>
                <a:tab pos="914400" algn="l"/>
              </a:tabLst>
            </a:pPr>
            <a:r>
              <a:rPr lang="pl-PL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Gospodarka komunalna i ochrona środowiska </a:t>
            </a:r>
            <a:r>
              <a:rPr lang="pl-PL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9,20% </a:t>
            </a:r>
            <a:r>
              <a:rPr lang="pl-PL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budżetu ogółem</a:t>
            </a:r>
          </a:p>
          <a:p>
            <a:pPr marL="742950" lvl="1" indent="-285750" algn="just">
              <a:lnSpc>
                <a:spcPct val="115000"/>
              </a:lnSpc>
              <a:buFont typeface="+mj-lt"/>
              <a:buAutoNum type="arabicParenR"/>
              <a:tabLst>
                <a:tab pos="914400" algn="l"/>
              </a:tabLst>
            </a:pPr>
            <a:r>
              <a:rPr lang="pl-PL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Transport i łączność	</a:t>
            </a:r>
            <a:r>
              <a:rPr lang="pl-PL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8,94% </a:t>
            </a:r>
            <a:r>
              <a:rPr lang="pl-PL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budżetu ogółem</a:t>
            </a: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tabLst>
                <a:tab pos="914400" algn="l"/>
              </a:tabLst>
            </a:pP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2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117CD94-4232-445D-B860-EFC39B0842D6}"/>
              </a:ext>
            </a:extLst>
          </p:cNvPr>
          <p:cNvSpPr txBox="1"/>
          <p:nvPr/>
        </p:nvSpPr>
        <p:spPr>
          <a:xfrm>
            <a:off x="788661" y="3272883"/>
            <a:ext cx="66204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Realizacja </a:t>
            </a:r>
            <a:r>
              <a:rPr lang="pl-PL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wydatków</a:t>
            </a:r>
            <a:r>
              <a:rPr lang="pl-PL" sz="1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budżetowych 2022 r.:</a:t>
            </a:r>
          </a:p>
          <a:p>
            <a:pPr algn="just"/>
            <a:r>
              <a:rPr lang="pl-P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plan 209.950.115,35 zł, wykonanie </a:t>
            </a: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199.213.478,21</a:t>
            </a:r>
            <a:r>
              <a:rPr lang="pl-P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zł, tj.94,89%</a:t>
            </a:r>
          </a:p>
          <a:p>
            <a:pPr algn="just"/>
            <a:r>
              <a:rPr lang="pl-PL" sz="18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b="1" u="sng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wydatki bieżące</a:t>
            </a:r>
            <a:r>
              <a:rPr lang="pl-PL" u="sng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plan 187.439.919,35 zł</a:t>
            </a:r>
            <a:endParaRPr lang="pl-PL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wykonanie  178.528.152,62zł, tj.</a:t>
            </a: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95,25</a:t>
            </a:r>
            <a:r>
              <a:rPr lang="pl-P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228600"/>
            <a:r>
              <a:rPr lang="pl-P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u="sng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wydatki</a:t>
            </a:r>
            <a:r>
              <a:rPr lang="pl-PL" b="1" u="sng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majątkowe</a:t>
            </a:r>
            <a:r>
              <a:rPr lang="pl-PL" u="sng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u="sng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22.510.196,00</a:t>
            </a:r>
            <a:r>
              <a:rPr lang="pl-P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zł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wykonanie </a:t>
            </a: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20.685.325,59</a:t>
            </a:r>
            <a:r>
              <a:rPr lang="pl-P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zł, tj.91,90%</a:t>
            </a:r>
            <a:endParaRPr lang="pl-PL" dirty="0"/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764EDCC3-D0BC-4DA9-9AA2-57681BE0B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243942"/>
              </p:ext>
            </p:extLst>
          </p:nvPr>
        </p:nvGraphicFramePr>
        <p:xfrm>
          <a:off x="8329634" y="1833897"/>
          <a:ext cx="3224816" cy="4643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7503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1F32ADC-CBB3-4C56-9C29-3AB005D1DF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82668FB-0CD5-40EE-BFDA-D7653B92A729}"/>
              </a:ext>
            </a:extLst>
          </p:cNvPr>
          <p:cNvSpPr txBox="1"/>
          <p:nvPr/>
        </p:nvSpPr>
        <p:spPr>
          <a:xfrm>
            <a:off x="1148316" y="607312"/>
            <a:ext cx="96963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Wykonanie wydatków w ramach funduszu sołeckiego, funduszu do dyspozycji jednostek pomocniczych oraz dodatkowego funduszu jednostek pomocniczych w odniesieniu do wykonanych wydatków ogółem w 2022 roku</a:t>
            </a:r>
            <a:endParaRPr lang="pl-PL" dirty="0">
              <a:solidFill>
                <a:srgbClr val="0070C0"/>
              </a:solidFill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5FB7AE5-78B3-43BA-A12D-A1E87667D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432520"/>
              </p:ext>
            </p:extLst>
          </p:nvPr>
        </p:nvGraphicFramePr>
        <p:xfrm>
          <a:off x="811565" y="1825626"/>
          <a:ext cx="10320723" cy="4371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24508">
                  <a:extLst>
                    <a:ext uri="{9D8B030D-6E8A-4147-A177-3AD203B41FA5}">
                      <a16:colId xmlns:a16="http://schemas.microsoft.com/office/drawing/2014/main" val="4211625396"/>
                    </a:ext>
                  </a:extLst>
                </a:gridCol>
                <a:gridCol w="3496215">
                  <a:extLst>
                    <a:ext uri="{9D8B030D-6E8A-4147-A177-3AD203B41FA5}">
                      <a16:colId xmlns:a16="http://schemas.microsoft.com/office/drawing/2014/main" val="2555747633"/>
                    </a:ext>
                  </a:extLst>
                </a:gridCol>
              </a:tblGrid>
              <a:tr h="51946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Wydatki 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w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352484"/>
                  </a:ext>
                </a:extLst>
              </a:tr>
              <a:tr h="40261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Fundusz sołecki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772.250,32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376034"/>
                  </a:ext>
                </a:extLst>
              </a:tr>
              <a:tr h="41822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Fundusz jednostek pomocniczych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160.903,19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6686546"/>
                  </a:ext>
                </a:extLst>
              </a:tr>
              <a:tr h="46502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Dodatkowy fundusz jednostek pomocniczych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651.663,85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996578"/>
                  </a:ext>
                </a:extLst>
              </a:tr>
              <a:tr h="422750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Razem: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1.584.817,36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403204"/>
                  </a:ext>
                </a:extLst>
              </a:tr>
              <a:tr h="1514961">
                <a:tc gridSpan="2">
                  <a:txBody>
                    <a:bodyPr/>
                    <a:lstStyle/>
                    <a:p>
                      <a:pPr algn="ctr" fontAlgn="b"/>
                      <a:endParaRPr lang="pl-PL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pl-PL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Wykonane wydatki ogółem : 199.213.478,21 zł</a:t>
                      </a:r>
                    </a:p>
                    <a:p>
                      <a:pPr algn="ctr" fontAlgn="b"/>
                      <a:r>
                        <a:rPr lang="pl-PL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Wykonanie wydatków w ramach  wyodrębnionych funduszy stanowiło 0,80 % wydatków ogółem</a:t>
                      </a:r>
                      <a:r>
                        <a:rPr lang="pl-PL" sz="20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na łączną kwotę  1.584.817,36 zł</a:t>
                      </a:r>
                    </a:p>
                    <a:p>
                      <a:pPr algn="ctr" fontAlgn="b"/>
                      <a:endParaRPr lang="pl-PL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pl-PL" sz="16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370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94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7C0A405-DDCB-4A0E-A62B-64A3A8D337E8}"/>
              </a:ext>
            </a:extLst>
          </p:cNvPr>
          <p:cNvSpPr txBox="1"/>
          <p:nvPr/>
        </p:nvSpPr>
        <p:spPr>
          <a:xfrm>
            <a:off x="1881963" y="410939"/>
            <a:ext cx="9475301" cy="129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50000"/>
              </a:lnSpc>
              <a:spcAft>
                <a:spcPts val="1000"/>
              </a:spcAft>
              <a:tabLst>
                <a:tab pos="571500" algn="l"/>
              </a:tabLst>
            </a:pPr>
            <a:r>
              <a:rPr lang="pl-PL" sz="18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Budżet Gminy Mosina na 2022 rok  uchwalony został w dniu </a:t>
            </a:r>
            <a:r>
              <a:rPr lang="pl-PL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29 grudnia 2021</a:t>
            </a:r>
            <a:r>
              <a:rPr lang="pl-PL" sz="1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r.  przez Radę Miejską w Mosinie uchwałą Nr L</a:t>
            </a:r>
            <a:r>
              <a:rPr lang="pl-PL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IX/501/21</a:t>
            </a:r>
            <a:r>
              <a:rPr lang="pl-PL" sz="1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 wysokości </a:t>
            </a:r>
            <a:r>
              <a:rPr lang="pl-PL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179.945.627,14</a:t>
            </a:r>
            <a:r>
              <a:rPr lang="pl-PL" sz="1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zł po stronie dochodów i </a:t>
            </a:r>
            <a:r>
              <a:rPr lang="pl-PL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182.781.971,65</a:t>
            </a:r>
            <a:r>
              <a:rPr lang="pl-PL" sz="1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zł po stronie wydatków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92F2FF0-99CB-4D6F-A718-E89437E314B0}"/>
              </a:ext>
            </a:extLst>
          </p:cNvPr>
          <p:cNvSpPr txBox="1"/>
          <p:nvPr/>
        </p:nvSpPr>
        <p:spPr>
          <a:xfrm>
            <a:off x="488460" y="1705139"/>
            <a:ext cx="11215080" cy="42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571500" algn="l"/>
              </a:tabLst>
            </a:pPr>
            <a:r>
              <a:rPr lang="pl-PL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 zmianach wprowadzonych uchwałami Rady Miejskiej w Mosinie i zarządzeniami Burmistrza Gminy Mosina: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BE547DE-40A6-4203-9125-AC197A3D3F75}"/>
              </a:ext>
            </a:extLst>
          </p:cNvPr>
          <p:cNvSpPr txBox="1"/>
          <p:nvPr/>
        </p:nvSpPr>
        <p:spPr>
          <a:xfrm>
            <a:off x="162964" y="2078554"/>
            <a:ext cx="112982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plan po stronie dochodów wynosi </a:t>
            </a:r>
            <a:r>
              <a:rPr lang="pl-PL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198.344.906,75</a:t>
            </a:r>
            <a:r>
              <a:rPr lang="pl-PL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zł, a po stronie wydatków </a:t>
            </a:r>
            <a:r>
              <a:rPr lang="pl-PL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209.950.115,35</a:t>
            </a:r>
            <a:r>
              <a:rPr lang="pl-PL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zł,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ykonanie dochodów za rok 2022 r. stanowi kwotę 197.455.954,47 zł, a wydatków 199.213.478,21 zł.</a:t>
            </a:r>
          </a:p>
          <a:p>
            <a:endParaRPr lang="pl-PL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CC1867C-913A-4928-99C7-611D617F2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21978"/>
              </p:ext>
            </p:extLst>
          </p:nvPr>
        </p:nvGraphicFramePr>
        <p:xfrm>
          <a:off x="488460" y="2765327"/>
          <a:ext cx="9781482" cy="1971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4557">
                  <a:extLst>
                    <a:ext uri="{9D8B030D-6E8A-4147-A177-3AD203B41FA5}">
                      <a16:colId xmlns:a16="http://schemas.microsoft.com/office/drawing/2014/main" val="2421841120"/>
                    </a:ext>
                  </a:extLst>
                </a:gridCol>
                <a:gridCol w="2063036">
                  <a:extLst>
                    <a:ext uri="{9D8B030D-6E8A-4147-A177-3AD203B41FA5}">
                      <a16:colId xmlns:a16="http://schemas.microsoft.com/office/drawing/2014/main" val="3456358049"/>
                    </a:ext>
                  </a:extLst>
                </a:gridCol>
                <a:gridCol w="2861340">
                  <a:extLst>
                    <a:ext uri="{9D8B030D-6E8A-4147-A177-3AD203B41FA5}">
                      <a16:colId xmlns:a16="http://schemas.microsoft.com/office/drawing/2014/main" val="3360207600"/>
                    </a:ext>
                  </a:extLst>
                </a:gridCol>
                <a:gridCol w="1022549">
                  <a:extLst>
                    <a:ext uri="{9D8B030D-6E8A-4147-A177-3AD203B41FA5}">
                      <a16:colId xmlns:a16="http://schemas.microsoft.com/office/drawing/2014/main" val="3689520799"/>
                    </a:ext>
                  </a:extLst>
                </a:gridCol>
              </a:tblGrid>
              <a:tr h="686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Treść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Plan po zmianach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Wykonanie 31.12.2022 r.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%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32921849"/>
                  </a:ext>
                </a:extLst>
              </a:tr>
              <a:tr h="404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Dochody 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198.344.906,75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197.455.954,47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99,55%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68418815"/>
                  </a:ext>
                </a:extLst>
              </a:tr>
              <a:tr h="384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Wydatki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209.950.115,35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199.213.478,21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94,89%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34048880"/>
                  </a:ext>
                </a:extLst>
              </a:tr>
              <a:tr h="495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Wynik budżetu (Nadwyżka/Deficyt)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-11.605.208,60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-1.757.523,74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 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57703758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E6FA1CAA-3BC3-4A06-BCAA-A56F0A4D03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136669B-B84C-46EB-AAEA-7F74893A0201}"/>
              </a:ext>
            </a:extLst>
          </p:cNvPr>
          <p:cNvSpPr txBox="1"/>
          <p:nvPr/>
        </p:nvSpPr>
        <p:spPr>
          <a:xfrm>
            <a:off x="488460" y="5177824"/>
            <a:ext cx="10868804" cy="785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571500" algn="l"/>
              </a:tabLst>
            </a:pPr>
            <a:r>
              <a:rPr lang="pl-PL" sz="1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Planowany </a:t>
            </a:r>
            <a:r>
              <a:rPr lang="pl-PL" sz="16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wynik</a:t>
            </a:r>
            <a:r>
              <a:rPr lang="pl-PL" sz="1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budżetu tj. deficyt na dzień 31.12.2022 roku stanowił kwotę 11.605.208,60 zł. Na dzień 31.12.2022 roku deficyt</a:t>
            </a:r>
            <a:r>
              <a:rPr lang="pl-PL" sz="16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budżetu</a:t>
            </a:r>
            <a:r>
              <a:rPr lang="pl-PL" sz="1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wyniósł 1.757.523,74 zł.</a:t>
            </a:r>
          </a:p>
        </p:txBody>
      </p:sp>
    </p:spTree>
    <p:extLst>
      <p:ext uri="{BB962C8B-B14F-4D97-AF65-F5344CB8AC3E}">
        <p14:creationId xmlns:p14="http://schemas.microsoft.com/office/powerpoint/2010/main" val="4104140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02F616-6D65-4EAA-93F1-E9F487C4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967" y="510363"/>
            <a:ext cx="10239154" cy="1084521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Dotacje i wpłaty na rzecz innych jednostek udzielone z budżetu Gminy Mosina </a:t>
            </a:r>
            <a:b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2022 roku </a:t>
            </a:r>
            <a:b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wyniosły </a:t>
            </a:r>
            <a:r>
              <a:rPr lang="pl-PL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23.720.574,40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50C89E2-19AC-4DCF-818A-73417E18B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186469"/>
              </p:ext>
            </p:extLst>
          </p:nvPr>
        </p:nvGraphicFramePr>
        <p:xfrm>
          <a:off x="1376950" y="1880614"/>
          <a:ext cx="9438099" cy="2273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7187">
                  <a:extLst>
                    <a:ext uri="{9D8B030D-6E8A-4147-A177-3AD203B41FA5}">
                      <a16:colId xmlns:a16="http://schemas.microsoft.com/office/drawing/2014/main" val="3885143841"/>
                    </a:ext>
                  </a:extLst>
                </a:gridCol>
                <a:gridCol w="3040912">
                  <a:extLst>
                    <a:ext uri="{9D8B030D-6E8A-4147-A177-3AD203B41FA5}">
                      <a16:colId xmlns:a16="http://schemas.microsoft.com/office/drawing/2014/main" val="2170984315"/>
                    </a:ext>
                  </a:extLst>
                </a:gridCol>
              </a:tblGrid>
              <a:tr h="1243676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effectLst/>
                        </a:rPr>
                        <a:t>Dotacje dla jednostek spoza sektora finansów publicznych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16.087.608,44</a:t>
                      </a: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1587494758"/>
                  </a:ext>
                </a:extLst>
              </a:tr>
              <a:tr h="1029959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effectLst/>
                        </a:rPr>
                        <a:t>Dotacje dla jednostek  sektora finansów publicznych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7.632.965,96</a:t>
                      </a: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2189972688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635EDECC-66A5-762C-4BC1-A95D7C388E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191386"/>
            <a:ext cx="747799" cy="96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95E7A20-4F56-0F4D-A298-58C5AD48E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4" y="4769589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77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45DFB15-A8AF-4985-8B9C-37B8FD0151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3B2E370-3A13-41AF-8462-A986867DC8D5}"/>
              </a:ext>
            </a:extLst>
          </p:cNvPr>
          <p:cNvSpPr txBox="1"/>
          <p:nvPr/>
        </p:nvSpPr>
        <p:spPr>
          <a:xfrm>
            <a:off x="682336" y="1799579"/>
            <a:ext cx="10224654" cy="3722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tabLst>
                <a:tab pos="571500" algn="l"/>
              </a:tabLst>
            </a:pPr>
            <a:r>
              <a:rPr lang="pl-PL" sz="2000" b="1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20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rzychody</a:t>
            </a:r>
            <a:r>
              <a:rPr lang="pl-P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wykonano w kwocie 26.275.908,51 zł, na którą składają się: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-"/>
            </a:pPr>
            <a:r>
              <a:rPr lang="pl-P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8.000.000,00 zł – przychody ze sprzedaży innych papierów wartościowych,</a:t>
            </a:r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-"/>
            </a:pPr>
            <a:r>
              <a:rPr lang="pl-P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18.059.914,91 zł - są to wolne środki, o których mowa w art.217 ust.2 pkt 6 ustawy o finansach publicznych,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-"/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215.993,60 zł – niewykorzystane środki pieniężne, o których mowa w art. 217 ust.2 pkt 8 ustawy </a:t>
            </a:r>
            <a:b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o finansach publicznych</a:t>
            </a:r>
            <a:endParaRPr lang="pl-PL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Wykonanie </a:t>
            </a:r>
            <a:r>
              <a:rPr lang="pl-PL" sz="20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rozchodów</a:t>
            </a:r>
            <a:r>
              <a:rPr lang="pl-P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stanowi kwotę </a:t>
            </a:r>
            <a:r>
              <a:rPr lang="pl-PL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9.000.000,00</a:t>
            </a:r>
            <a:r>
              <a:rPr lang="pl-P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zł</a:t>
            </a:r>
            <a:r>
              <a:rPr lang="pl-P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wykup innych papierów  wartościowych (obligacji)</a:t>
            </a:r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D1C6E0C-179E-6303-86C0-05CAFEC25B1E}"/>
              </a:ext>
            </a:extLst>
          </p:cNvPr>
          <p:cNvSpPr txBox="1"/>
          <p:nvPr/>
        </p:nvSpPr>
        <p:spPr>
          <a:xfrm>
            <a:off x="3370521" y="965747"/>
            <a:ext cx="6818127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Przychody i rozchody w 2022 r.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797B90A-815B-DB8B-0316-8C1879E0E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668" y="5124893"/>
            <a:ext cx="1790700" cy="1212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455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C3554E-1F3F-B4F6-C456-A99C2762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4" y="365126"/>
            <a:ext cx="10630786" cy="953312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+mn-lt"/>
              </a:rPr>
              <a:t>Równoważenie budżetu w części dotyczącej dochodów i wydatków bieżących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EA7D275-E7E1-32DB-ABEE-7F37D9D6A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599918"/>
              </p:ext>
            </p:extLst>
          </p:nvPr>
        </p:nvGraphicFramePr>
        <p:xfrm>
          <a:off x="2828261" y="2533018"/>
          <a:ext cx="5881576" cy="1932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0787">
                  <a:extLst>
                    <a:ext uri="{9D8B030D-6E8A-4147-A177-3AD203B41FA5}">
                      <a16:colId xmlns:a16="http://schemas.microsoft.com/office/drawing/2014/main" val="1158317874"/>
                    </a:ext>
                  </a:extLst>
                </a:gridCol>
                <a:gridCol w="1552218">
                  <a:extLst>
                    <a:ext uri="{9D8B030D-6E8A-4147-A177-3AD203B41FA5}">
                      <a16:colId xmlns:a16="http://schemas.microsoft.com/office/drawing/2014/main" val="4037297302"/>
                    </a:ext>
                  </a:extLst>
                </a:gridCol>
                <a:gridCol w="1514965">
                  <a:extLst>
                    <a:ext uri="{9D8B030D-6E8A-4147-A177-3AD203B41FA5}">
                      <a16:colId xmlns:a16="http://schemas.microsoft.com/office/drawing/2014/main" val="481228824"/>
                    </a:ext>
                  </a:extLst>
                </a:gridCol>
                <a:gridCol w="1423606">
                  <a:extLst>
                    <a:ext uri="{9D8B030D-6E8A-4147-A177-3AD203B41FA5}">
                      <a16:colId xmlns:a16="http://schemas.microsoft.com/office/drawing/2014/main" val="2251350427"/>
                    </a:ext>
                  </a:extLst>
                </a:gridCol>
              </a:tblGrid>
              <a:tr h="79479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Rok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wykonane dochody bieżące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wykonane wydatki bieżące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wydatki a dochody kol. 3:2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2133213"/>
                  </a:ext>
                </a:extLst>
              </a:tr>
              <a:tr h="204710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>
                          <a:effectLst/>
                        </a:rPr>
                        <a:t>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>
                          <a:effectLst/>
                        </a:rPr>
                        <a:t>2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>
                          <a:effectLst/>
                        </a:rPr>
                        <a:t>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>
                          <a:effectLst/>
                        </a:rPr>
                        <a:t>4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73696"/>
                  </a:ext>
                </a:extLst>
              </a:tr>
              <a:tr h="4545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2021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195 062 891,21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173 789 426,35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89%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7612591"/>
                  </a:ext>
                </a:extLst>
              </a:tr>
              <a:tr h="47863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192 885 163,55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178 528 152,62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8706928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320C86B6-FFDE-0A82-7FDD-B3E5A547D2A6}"/>
              </a:ext>
            </a:extLst>
          </p:cNvPr>
          <p:cNvSpPr txBox="1"/>
          <p:nvPr/>
        </p:nvSpPr>
        <p:spPr>
          <a:xfrm>
            <a:off x="618541" y="1589770"/>
            <a:ext cx="10731796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Zgodnie z art.242 ustawy o finansach publicznych wykonane wydatki bieżące nie mogą być wyższe niż wykonane dochody bieżące powiększone o przychody, o których mowa w art. 217 ust.2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079C5C2-FD7E-BF4E-A69E-9E557FA3A175}"/>
              </a:ext>
            </a:extLst>
          </p:cNvPr>
          <p:cNvSpPr txBox="1"/>
          <p:nvPr/>
        </p:nvSpPr>
        <p:spPr>
          <a:xfrm>
            <a:off x="622004" y="4612177"/>
            <a:ext cx="10548384" cy="146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Saldo operacyjne budżetu z art.242 osiągnęło wartość dodatnią i wyniosło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14.357.010,93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zł.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roku 2022 wykonane wydatki bieżące stanowią 93% wykonanych dochodów bieżących.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 to wynik racjonalnego gospodarowania środkami finansowymi Gminy i w związku z tym w </a:t>
            </a:r>
            <a:r>
              <a:rPr lang="pl-PL" b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roku 2022 </a:t>
            </a:r>
            <a:r>
              <a:rPr lang="pl-PL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doszło do niezachowania relacji, o której mowa w art. 242 </a:t>
            </a:r>
            <a:r>
              <a:rPr lang="pl-PL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uofp</a:t>
            </a:r>
            <a:r>
              <a:rPr lang="pl-PL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A473E46-FC9E-95A8-A7AC-F4333215E1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673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496290" y="365126"/>
            <a:ext cx="9857509" cy="67686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+mn-lt"/>
              </a:rPr>
              <a:t>Obsługa zadłużenia – wskaźniki procentowe</a:t>
            </a:r>
          </a:p>
        </p:txBody>
      </p:sp>
      <p:sp>
        <p:nvSpPr>
          <p:cNvPr id="7" name="Prostokąt 6"/>
          <p:cNvSpPr/>
          <p:nvPr/>
        </p:nvSpPr>
        <p:spPr>
          <a:xfrm>
            <a:off x="1056236" y="2442335"/>
            <a:ext cx="10415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dirty="0">
                <a:solidFill>
                  <a:srgbClr val="00B050"/>
                </a:solidFill>
              </a:rPr>
              <a:t>W 2022 roku indywidualny wskaźnik zadłużenia Gminy Mosina został spełniony. W Gminie Mosina nie występuje ryzyko niezachowania ustawowej relacji zadłużenia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17598CF-90CC-4075-823A-8CAF5EFDB6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ACBD6E4B-C279-40DA-8A30-DA9B72274E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567827"/>
              </p:ext>
            </p:extLst>
          </p:nvPr>
        </p:nvGraphicFramePr>
        <p:xfrm>
          <a:off x="308438" y="3189768"/>
          <a:ext cx="11163125" cy="3427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E629B84-22FA-A5CE-A17B-DEE0BF836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594165"/>
              </p:ext>
            </p:extLst>
          </p:nvPr>
        </p:nvGraphicFramePr>
        <p:xfrm>
          <a:off x="1056236" y="411601"/>
          <a:ext cx="10415327" cy="1919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4789">
                  <a:extLst>
                    <a:ext uri="{9D8B030D-6E8A-4147-A177-3AD203B41FA5}">
                      <a16:colId xmlns:a16="http://schemas.microsoft.com/office/drawing/2014/main" val="1692570355"/>
                    </a:ext>
                  </a:extLst>
                </a:gridCol>
                <a:gridCol w="650958">
                  <a:extLst>
                    <a:ext uri="{9D8B030D-6E8A-4147-A177-3AD203B41FA5}">
                      <a16:colId xmlns:a16="http://schemas.microsoft.com/office/drawing/2014/main" val="2160961096"/>
                    </a:ext>
                  </a:extLst>
                </a:gridCol>
                <a:gridCol w="650958">
                  <a:extLst>
                    <a:ext uri="{9D8B030D-6E8A-4147-A177-3AD203B41FA5}">
                      <a16:colId xmlns:a16="http://schemas.microsoft.com/office/drawing/2014/main" val="3790674121"/>
                    </a:ext>
                  </a:extLst>
                </a:gridCol>
                <a:gridCol w="650958">
                  <a:extLst>
                    <a:ext uri="{9D8B030D-6E8A-4147-A177-3AD203B41FA5}">
                      <a16:colId xmlns:a16="http://schemas.microsoft.com/office/drawing/2014/main" val="4135209242"/>
                    </a:ext>
                  </a:extLst>
                </a:gridCol>
                <a:gridCol w="650958">
                  <a:extLst>
                    <a:ext uri="{9D8B030D-6E8A-4147-A177-3AD203B41FA5}">
                      <a16:colId xmlns:a16="http://schemas.microsoft.com/office/drawing/2014/main" val="543234482"/>
                    </a:ext>
                  </a:extLst>
                </a:gridCol>
                <a:gridCol w="650958">
                  <a:extLst>
                    <a:ext uri="{9D8B030D-6E8A-4147-A177-3AD203B41FA5}">
                      <a16:colId xmlns:a16="http://schemas.microsoft.com/office/drawing/2014/main" val="610743198"/>
                    </a:ext>
                  </a:extLst>
                </a:gridCol>
                <a:gridCol w="650958">
                  <a:extLst>
                    <a:ext uri="{9D8B030D-6E8A-4147-A177-3AD203B41FA5}">
                      <a16:colId xmlns:a16="http://schemas.microsoft.com/office/drawing/2014/main" val="2737804035"/>
                    </a:ext>
                  </a:extLst>
                </a:gridCol>
                <a:gridCol w="650958">
                  <a:extLst>
                    <a:ext uri="{9D8B030D-6E8A-4147-A177-3AD203B41FA5}">
                      <a16:colId xmlns:a16="http://schemas.microsoft.com/office/drawing/2014/main" val="716697738"/>
                    </a:ext>
                  </a:extLst>
                </a:gridCol>
                <a:gridCol w="650958">
                  <a:extLst>
                    <a:ext uri="{9D8B030D-6E8A-4147-A177-3AD203B41FA5}">
                      <a16:colId xmlns:a16="http://schemas.microsoft.com/office/drawing/2014/main" val="2731195966"/>
                    </a:ext>
                  </a:extLst>
                </a:gridCol>
                <a:gridCol w="650958">
                  <a:extLst>
                    <a:ext uri="{9D8B030D-6E8A-4147-A177-3AD203B41FA5}">
                      <a16:colId xmlns:a16="http://schemas.microsoft.com/office/drawing/2014/main" val="137630891"/>
                    </a:ext>
                  </a:extLst>
                </a:gridCol>
                <a:gridCol w="650958">
                  <a:extLst>
                    <a:ext uri="{9D8B030D-6E8A-4147-A177-3AD203B41FA5}">
                      <a16:colId xmlns:a16="http://schemas.microsoft.com/office/drawing/2014/main" val="3162932945"/>
                    </a:ext>
                  </a:extLst>
                </a:gridCol>
                <a:gridCol w="650958">
                  <a:extLst>
                    <a:ext uri="{9D8B030D-6E8A-4147-A177-3AD203B41FA5}">
                      <a16:colId xmlns:a16="http://schemas.microsoft.com/office/drawing/2014/main" val="2405605976"/>
                    </a:ext>
                  </a:extLst>
                </a:gridCol>
              </a:tblGrid>
              <a:tr h="266700">
                <a:tc gridSpan="12">
                  <a:txBody>
                    <a:bodyPr/>
                    <a:lstStyle/>
                    <a:p>
                      <a:pPr algn="ctr" rtl="0" fontAlgn="b"/>
                      <a:r>
                        <a:rPr lang="pl-PL" sz="18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Kształtowanie się relacji z art. 243 </a:t>
                      </a:r>
                      <a:r>
                        <a:rPr lang="pl-PL" sz="1800" b="1" u="none" strike="noStrike" dirty="0" err="1">
                          <a:solidFill>
                            <a:srgbClr val="00B0F0"/>
                          </a:solidFill>
                          <a:effectLst/>
                        </a:rPr>
                        <a:t>u.f.p</a:t>
                      </a:r>
                      <a:r>
                        <a:rPr lang="pl-PL" sz="16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.</a:t>
                      </a:r>
                      <a:endParaRPr lang="pl-PL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718308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Opis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Rok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526462"/>
                  </a:ext>
                </a:extLst>
              </a:tr>
              <a:tr h="41826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2025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2026</a:t>
                      </a:r>
                      <a:endParaRPr lang="pl-PL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2027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2028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2029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2030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2031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2032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8432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Wskaźnik planowanej kwoty spłaty zobowiązań</a:t>
                      </a:r>
                    </a:p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8,18%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5,92%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7,94%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7,81%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3,75%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3,13%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3,92%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2,43%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3,47%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3,91%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3,85%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33652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Dopuszczalny limit spłaty zobowiązań</a:t>
                      </a:r>
                    </a:p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16,43%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14,55%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11,95%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10,91%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7,79%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7,09%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7,13%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7,71%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8,23%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9,42%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9,53%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1511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23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7F298C8F-26BC-4861-8252-9C9DCD592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632736"/>
              </p:ext>
            </p:extLst>
          </p:nvPr>
        </p:nvGraphicFramePr>
        <p:xfrm>
          <a:off x="7865918" y="2514600"/>
          <a:ext cx="3771899" cy="3834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CB76B6F5-7111-485A-B4C7-6528F52BAF2C}"/>
              </a:ext>
            </a:extLst>
          </p:cNvPr>
          <p:cNvSpPr txBox="1"/>
          <p:nvPr/>
        </p:nvSpPr>
        <p:spPr>
          <a:xfrm>
            <a:off x="1392382" y="526472"/>
            <a:ext cx="10004934" cy="1901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Największą grupę zaplanowanych dochodów stanowią działy:</a:t>
            </a:r>
            <a:endParaRPr lang="pl-PL" sz="16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l-PL" sz="16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Dochody od osób prawnych, osób fizycznych i od innych jednostek nie posiadających osobowości prawnej oraz wydatki związane z ich poborem  </a:t>
            </a: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44,43</a:t>
            </a:r>
            <a:r>
              <a:rPr lang="pl-PL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budżetu ogółem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Rodzina  </a:t>
            </a: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14,09</a:t>
            </a:r>
            <a:r>
              <a:rPr lang="pl-PL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budżetu ogółem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Różne rozliczenia (w tym: część oświatowa subwencji)  </a:t>
            </a:r>
            <a:r>
              <a:rPr lang="pl-PL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18,54%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budżetu ogółem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7DB9DCE-4111-42D5-B9AC-99E45C5D9C43}"/>
              </a:ext>
            </a:extLst>
          </p:cNvPr>
          <p:cNvSpPr txBox="1"/>
          <p:nvPr/>
        </p:nvSpPr>
        <p:spPr>
          <a:xfrm>
            <a:off x="839307" y="2706177"/>
            <a:ext cx="6284507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Realizacja dochodów budżetowych 2022 r.:</a:t>
            </a:r>
          </a:p>
          <a:p>
            <a:pPr algn="ctr"/>
            <a:r>
              <a:rPr lang="pl-PL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198.344.906,75 zł, wykonanie  197.455.954,47 zł, tj.</a:t>
            </a:r>
            <a:r>
              <a:rPr lang="pl-PL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99,55</a:t>
            </a:r>
            <a:r>
              <a:rPr lang="pl-PL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/>
            <a:r>
              <a:rPr lang="pl-PL" sz="16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pl-PL" sz="1600" dirty="0">
              <a:solidFill>
                <a:srgbClr val="0070C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b="1" u="sng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dochody bieżące</a:t>
            </a:r>
            <a:r>
              <a:rPr lang="pl-PL" u="sng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pl-PL" sz="16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193.858.435,67</a:t>
            </a:r>
            <a:r>
              <a:rPr lang="pl-PL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zł</a:t>
            </a:r>
            <a:endParaRPr lang="pl-PL" sz="16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wykonanie  </a:t>
            </a:r>
            <a:r>
              <a:rPr lang="pl-PL" sz="16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192.885.163,55</a:t>
            </a:r>
            <a:r>
              <a:rPr lang="pl-PL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zł, tj.99,50%</a:t>
            </a:r>
          </a:p>
          <a:p>
            <a:pPr marL="228600"/>
            <a:r>
              <a:rPr lang="pl-PL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28600"/>
            <a:endParaRPr lang="pl-PL" sz="1600" dirty="0">
              <a:solidFill>
                <a:srgbClr val="0070C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u="sng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dochody majątkowe</a:t>
            </a:r>
            <a:r>
              <a:rPr lang="pl-PL" u="sng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u="sng" dirty="0">
              <a:solidFill>
                <a:srgbClr val="0070C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4.486.471,08 zł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wykonanie </a:t>
            </a:r>
            <a:r>
              <a:rPr lang="pl-PL" sz="16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4.570.790,92</a:t>
            </a:r>
            <a:r>
              <a:rPr lang="pl-PL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zł, tj.101,88%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4BEC762-E7FB-40EF-AD39-F234A70293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26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E8D69E0E-863D-1757-0BAC-0D6F63C045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773381"/>
              </p:ext>
            </p:extLst>
          </p:nvPr>
        </p:nvGraphicFramePr>
        <p:xfrm>
          <a:off x="1056236" y="680485"/>
          <a:ext cx="10745904" cy="600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8D3FF26C-6736-2936-A079-CDED33A9F00F}"/>
              </a:ext>
            </a:extLst>
          </p:cNvPr>
          <p:cNvSpPr txBox="1"/>
          <p:nvPr/>
        </p:nvSpPr>
        <p:spPr>
          <a:xfrm>
            <a:off x="3040912" y="170121"/>
            <a:ext cx="7094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Struktura dochodów w 2022 r.</a:t>
            </a:r>
            <a:r>
              <a:rPr lang="pl-PL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37ED6A6-4F3A-437D-FC56-C80A7B19A0D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71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E0C3BAA-A00B-41FE-8135-5CDCC34CF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955065"/>
              </p:ext>
            </p:extLst>
          </p:nvPr>
        </p:nvGraphicFramePr>
        <p:xfrm>
          <a:off x="1158950" y="1589810"/>
          <a:ext cx="9543686" cy="4191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0831">
                  <a:extLst>
                    <a:ext uri="{9D8B030D-6E8A-4147-A177-3AD203B41FA5}">
                      <a16:colId xmlns:a16="http://schemas.microsoft.com/office/drawing/2014/main" val="4179103531"/>
                    </a:ext>
                  </a:extLst>
                </a:gridCol>
                <a:gridCol w="2302767">
                  <a:extLst>
                    <a:ext uri="{9D8B030D-6E8A-4147-A177-3AD203B41FA5}">
                      <a16:colId xmlns:a16="http://schemas.microsoft.com/office/drawing/2014/main" val="3713464501"/>
                    </a:ext>
                  </a:extLst>
                </a:gridCol>
                <a:gridCol w="2250088">
                  <a:extLst>
                    <a:ext uri="{9D8B030D-6E8A-4147-A177-3AD203B41FA5}">
                      <a16:colId xmlns:a16="http://schemas.microsoft.com/office/drawing/2014/main" val="1238202613"/>
                    </a:ext>
                  </a:extLst>
                </a:gridCol>
              </a:tblGrid>
              <a:tr h="52399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Wykonanie na dzień 31.12.2022r.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046615"/>
                  </a:ext>
                </a:extLst>
              </a:tr>
              <a:tr h="52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Podatek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osoby prawne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osoby fizyczne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98414792"/>
                  </a:ext>
                </a:extLst>
              </a:tr>
              <a:tr h="52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Podatek od nieruchomości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19.305.295,30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7.198.659,47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80038149"/>
                  </a:ext>
                </a:extLst>
              </a:tr>
              <a:tr h="52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Podatek rolny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52.534,00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266.281,75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38315094"/>
                  </a:ext>
                </a:extLst>
              </a:tr>
              <a:tr h="52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Podatek leśny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195.854,00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30.656,17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40450692"/>
                  </a:ext>
                </a:extLst>
              </a:tr>
              <a:tr h="52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Podatek od środków transportu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350.197,91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553.016,58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91431832"/>
                  </a:ext>
                </a:extLst>
              </a:tr>
              <a:tr h="52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Razem: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19.903.881,21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8.048.613,97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40152709"/>
                  </a:ext>
                </a:extLst>
              </a:tr>
              <a:tr h="52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Razem osoby fizyczne i prawne</a:t>
                      </a: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27.952.495,18</a:t>
                      </a: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89175378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B9908C70-82F9-4226-8E2A-1DA043D75992}"/>
              </a:ext>
            </a:extLst>
          </p:cNvPr>
          <p:cNvSpPr txBox="1"/>
          <p:nvPr/>
        </p:nvSpPr>
        <p:spPr>
          <a:xfrm>
            <a:off x="1956391" y="745724"/>
            <a:ext cx="8006315" cy="459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pl-PL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Wpływy z podatków lokalnych w 2022 roku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C8E2F21-DA32-4025-B702-725D3DB641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57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80D904-7964-F0C3-23CC-E7E570F4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559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Wpływy z podatków przekazywanych przez Urzędy Skarbowe w 2022 roku</a:t>
            </a:r>
            <a:endParaRPr lang="pl-PL" sz="18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4061CF4-0796-8C3C-0380-527443498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602355"/>
              </p:ext>
            </p:extLst>
          </p:nvPr>
        </p:nvGraphicFramePr>
        <p:xfrm>
          <a:off x="1095153" y="1499191"/>
          <a:ext cx="9516139" cy="4668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1394">
                  <a:extLst>
                    <a:ext uri="{9D8B030D-6E8A-4147-A177-3AD203B41FA5}">
                      <a16:colId xmlns:a16="http://schemas.microsoft.com/office/drawing/2014/main" val="433773075"/>
                    </a:ext>
                  </a:extLst>
                </a:gridCol>
                <a:gridCol w="2689890">
                  <a:extLst>
                    <a:ext uri="{9D8B030D-6E8A-4147-A177-3AD203B41FA5}">
                      <a16:colId xmlns:a16="http://schemas.microsoft.com/office/drawing/2014/main" val="3969174712"/>
                    </a:ext>
                  </a:extLst>
                </a:gridCol>
                <a:gridCol w="2434855">
                  <a:extLst>
                    <a:ext uri="{9D8B030D-6E8A-4147-A177-3AD203B41FA5}">
                      <a16:colId xmlns:a16="http://schemas.microsoft.com/office/drawing/2014/main" val="2485830893"/>
                    </a:ext>
                  </a:extLst>
                </a:gridCol>
              </a:tblGrid>
              <a:tr h="404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Podatek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osoby fizyczne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osoby prawne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1431246"/>
                  </a:ext>
                </a:extLst>
              </a:tr>
              <a:tr h="1467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 dirty="0">
                          <a:effectLst/>
                        </a:rPr>
                        <a:t>Wpływy z podatku od działalności gospodarczej osób fizycznych, opłacanego w formie karty podatkowej</a:t>
                      </a:r>
                      <a:endParaRPr lang="pl-PL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170.904,94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9310977"/>
                  </a:ext>
                </a:extLst>
              </a:tr>
              <a:tr h="984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 dirty="0">
                          <a:effectLst/>
                        </a:rPr>
                        <a:t>Wpływy z podatku od czynności cywilnoprawnych</a:t>
                      </a:r>
                      <a:endParaRPr lang="pl-PL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3.425.538,36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66.846,12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198588"/>
                  </a:ext>
                </a:extLst>
              </a:tr>
              <a:tr h="100394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 dirty="0">
                          <a:effectLst/>
                        </a:rPr>
                        <a:t>Wpływy z podatku od spadków i darowizn</a:t>
                      </a:r>
                      <a:endParaRPr lang="pl-PL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254.851,32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9008913"/>
                  </a:ext>
                </a:extLst>
              </a:tr>
              <a:tr h="404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Razem: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3.851.294,62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66.846,12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3272804"/>
                  </a:ext>
                </a:extLst>
              </a:tr>
              <a:tr h="404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Razem osoby fizyczne i prawne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3.918.140,74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pl-PL" sz="1800" b="1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1468196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F14DD211-1632-E867-C006-E3A83F5399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50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BC7221FD-4D8F-46EF-BEC0-0E722DC489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006825"/>
              </p:ext>
            </p:extLst>
          </p:nvPr>
        </p:nvGraphicFramePr>
        <p:xfrm>
          <a:off x="1145219" y="1855469"/>
          <a:ext cx="4839945" cy="396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AD840124-1B66-493E-AF47-1ABB52F25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228016"/>
              </p:ext>
            </p:extLst>
          </p:nvPr>
        </p:nvGraphicFramePr>
        <p:xfrm>
          <a:off x="6096000" y="1855470"/>
          <a:ext cx="4761390" cy="396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43E937E4-D8BB-4C76-8D8B-E702804FEFD5}"/>
              </a:ext>
            </a:extLst>
          </p:cNvPr>
          <p:cNvSpPr txBox="1"/>
          <p:nvPr/>
        </p:nvSpPr>
        <p:spPr>
          <a:xfrm>
            <a:off x="862445" y="622307"/>
            <a:ext cx="11021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Udział gminy w podatkach stanowiących dochód budżetu państwa w 2022 r.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A8DA2F3-5BC3-49A1-A858-DFB93469A7A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703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47009" y="365126"/>
            <a:ext cx="8707582" cy="85011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+mn-lt"/>
              </a:rPr>
              <a:t>Wpływy z podatku dochodowego od osób fizycznych (PIT)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F09133E2-278D-469B-83EB-6E318A0D58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927526"/>
              </p:ext>
            </p:extLst>
          </p:nvPr>
        </p:nvGraphicFramePr>
        <p:xfrm>
          <a:off x="2223654" y="1215241"/>
          <a:ext cx="7678881" cy="2213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2E0DFD2A-84CB-46D2-A557-279B70D9FAF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52C9060-6BD8-8503-C447-CE1FBA626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686318"/>
              </p:ext>
            </p:extLst>
          </p:nvPr>
        </p:nvGraphicFramePr>
        <p:xfrm>
          <a:off x="3561906" y="3609881"/>
          <a:ext cx="4189229" cy="2610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4682">
                  <a:extLst>
                    <a:ext uri="{9D8B030D-6E8A-4147-A177-3AD203B41FA5}">
                      <a16:colId xmlns:a16="http://schemas.microsoft.com/office/drawing/2014/main" val="1204408823"/>
                    </a:ext>
                  </a:extLst>
                </a:gridCol>
                <a:gridCol w="2674547">
                  <a:extLst>
                    <a:ext uri="{9D8B030D-6E8A-4147-A177-3AD203B41FA5}">
                      <a16:colId xmlns:a16="http://schemas.microsoft.com/office/drawing/2014/main" val="2252254015"/>
                    </a:ext>
                  </a:extLst>
                </a:gridCol>
              </a:tblGrid>
              <a:tr h="530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effectLst/>
                        </a:rPr>
                        <a:t>rok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effectLst/>
                        </a:rPr>
                        <a:t>wykonanie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57331"/>
                  </a:ext>
                </a:extLst>
              </a:tr>
              <a:tr h="346579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2017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32 455 861,00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7559881"/>
                  </a:ext>
                </a:extLst>
              </a:tr>
              <a:tr h="346579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2018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39 140 042,00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3709322"/>
                  </a:ext>
                </a:extLst>
              </a:tr>
              <a:tr h="346579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2019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44 359 948,00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7302903"/>
                  </a:ext>
                </a:extLst>
              </a:tr>
              <a:tr h="346579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2020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44 724 973,00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2843703"/>
                  </a:ext>
                </a:extLst>
              </a:tr>
              <a:tr h="346579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2021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51 354 521,00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4088570"/>
                  </a:ext>
                </a:extLst>
              </a:tr>
              <a:tr h="346579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2022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51 132 291,18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7473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77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2EBF2E-DC80-C786-708D-1FC41CBB8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702" y="322147"/>
            <a:ext cx="10014097" cy="931566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rgbClr val="0070C0"/>
                </a:solidFill>
                <a:latin typeface="+mn-lt"/>
              </a:rPr>
              <a:t>Dodatkowe dochody w roku 2022 z tytułu udziału we wpływach z podatku dochodowego od osób fizycznych</a:t>
            </a:r>
            <a:br>
              <a:rPr lang="pl-PL" sz="2000" b="1" dirty="0">
                <a:latin typeface="+mn-lt"/>
              </a:rPr>
            </a:br>
            <a:endParaRPr lang="pl-PL" sz="2000" dirty="0"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F64FFB9-50B7-F2AC-539D-F17869ECC12D}"/>
              </a:ext>
            </a:extLst>
          </p:cNvPr>
          <p:cNvSpPr txBox="1"/>
          <p:nvPr/>
        </p:nvSpPr>
        <p:spPr>
          <a:xfrm>
            <a:off x="165249" y="3225482"/>
            <a:ext cx="11470757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roku 2022 Gmina Mosina pozyskała 6.196.921,18  zł z </a:t>
            </a:r>
            <a:r>
              <a:rPr lang="pl-PL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tytułu dodatkowych dochodów w PIT</a:t>
            </a:r>
            <a:endParaRPr lang="pl-PL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711B13D-C20F-0B8D-AF20-2805D9CDDA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30C7778-B098-F81A-D70E-7F49B9859AC4}"/>
              </a:ext>
            </a:extLst>
          </p:cNvPr>
          <p:cNvSpPr txBox="1"/>
          <p:nvPr/>
        </p:nvSpPr>
        <p:spPr>
          <a:xfrm>
            <a:off x="565378" y="1580171"/>
            <a:ext cx="106714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effectLst/>
                <a:ea typeface="Times New Roman" panose="02020603050405020304" pitchFamily="18" charset="0"/>
              </a:rPr>
              <a:t>	Na podstawie art. 70j ustawy z dnia 13 listopada 2003 r. o dochodach jednostek samorządu terytorialnego (Dz. U. z 2021 r. poz. 1672, z </a:t>
            </a:r>
            <a:r>
              <a:rPr lang="pl-PL" sz="2000" dirty="0" err="1">
                <a:effectLst/>
                <a:ea typeface="Times New Roman" panose="02020603050405020304" pitchFamily="18" charset="0"/>
              </a:rPr>
              <a:t>późn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. zm.) Gminie Mosina przyznano dodatkowe dochody na rok 2022 z tytułu udziału we wpływach z podatku dochodowego od osób fizycznych.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7EC7133-6F6E-5017-341E-A3A2EBC2C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306" y="4458143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039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5670</TotalTime>
  <Words>1800</Words>
  <Application>Microsoft Office PowerPoint</Application>
  <PresentationFormat>Panoramiczny</PresentationFormat>
  <Paragraphs>350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Symbol</vt:lpstr>
      <vt:lpstr>Times New Roman</vt:lpstr>
      <vt:lpstr>Trebuchet MS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Wpływy z podatków przekazywanych przez Urzędy Skarbowe w 2022 roku</vt:lpstr>
      <vt:lpstr>Prezentacja programu PowerPoint</vt:lpstr>
      <vt:lpstr>Wpływy z podatku dochodowego od osób fizycznych (PIT)</vt:lpstr>
      <vt:lpstr>Dodatkowe dochody w roku 2022 z tytułu udziału we wpływach z podatku dochodowego od osób fizycznych </vt:lpstr>
      <vt:lpstr>           Wpływy z podatku dochodowego od osób prawnych (CIT) </vt:lpstr>
      <vt:lpstr>Prezentacja programu PowerPoint</vt:lpstr>
      <vt:lpstr>Fundusz Pomocy obywatelom Ukrainy</vt:lpstr>
      <vt:lpstr>Prezentacja programu PowerPoint</vt:lpstr>
      <vt:lpstr>Prezentacja programu PowerPoint</vt:lpstr>
      <vt:lpstr>Środki zewnętrzne pozyskane w 2022 roku</vt:lpstr>
      <vt:lpstr>Prezentacja programu PowerPoint</vt:lpstr>
      <vt:lpstr>Prezentacja programu PowerPoint</vt:lpstr>
      <vt:lpstr>Prezentacja programu PowerPoint</vt:lpstr>
      <vt:lpstr>Prezentacja programu PowerPoint</vt:lpstr>
      <vt:lpstr>Dotacje i wpłaty na rzecz innych jednostek udzielone z budżetu Gminy Mosina  w 2022 roku  wyniosły 23.720.574,40</vt:lpstr>
      <vt:lpstr>Prezentacja programu PowerPoint</vt:lpstr>
      <vt:lpstr>Równoważenie budżetu w części dotyczącej dochodów i wydatków bieżących</vt:lpstr>
      <vt:lpstr>Obsługa zadłużenia – wskaźniki procentowe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Tatiana Cynka</cp:lastModifiedBy>
  <cp:revision>528</cp:revision>
  <cp:lastPrinted>2023-06-05T09:25:57Z</cp:lastPrinted>
  <dcterms:created xsi:type="dcterms:W3CDTF">2021-04-01T18:25:36Z</dcterms:created>
  <dcterms:modified xsi:type="dcterms:W3CDTF">2023-06-05T12:02:04Z</dcterms:modified>
</cp:coreProperties>
</file>