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B22A05-BF37-2FBC-F652-08E54BE94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Gminny system gospodarki odpadami w gminie Mosina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158E03-C482-3EA4-6B0C-616D950D2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Analiza porównawcza 2021 - 2022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923352C-1CC9-AE59-7A7A-658413D69C53}"/>
              </a:ext>
            </a:extLst>
          </p:cNvPr>
          <p:cNvSpPr txBox="1"/>
          <p:nvPr/>
        </p:nvSpPr>
        <p:spPr>
          <a:xfrm>
            <a:off x="2832100" y="5257800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Materiał na posiedzenie Komisji do spraw monitorowania systemu gospodarki odpadami komunalnymi w gminie Mosina w dniu 16 marca 2023 r.</a:t>
            </a:r>
          </a:p>
        </p:txBody>
      </p:sp>
    </p:spTree>
    <p:extLst>
      <p:ext uri="{BB962C8B-B14F-4D97-AF65-F5344CB8AC3E}">
        <p14:creationId xmlns:p14="http://schemas.microsoft.com/office/powerpoint/2010/main" val="75804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BD42A-1B69-F9B2-8768-CED3523A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4382"/>
          </a:xfrm>
        </p:spPr>
        <p:txBody>
          <a:bodyPr/>
          <a:lstStyle/>
          <a:p>
            <a:pPr algn="ctr"/>
            <a:r>
              <a:rPr lang="pl-PL" dirty="0"/>
              <a:t>Informacja o </a:t>
            </a:r>
            <a:r>
              <a:rPr lang="pl-PL" dirty="0" err="1"/>
              <a:t>pszok</a:t>
            </a:r>
            <a:r>
              <a:rPr lang="pl-PL" dirty="0"/>
              <a:t> w Mosinie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138A693-ABE4-EA98-DD99-7A1378C7522D}"/>
              </a:ext>
            </a:extLst>
          </p:cNvPr>
          <p:cNvSpPr txBox="1"/>
          <p:nvPr/>
        </p:nvSpPr>
        <p:spPr>
          <a:xfrm>
            <a:off x="1701800" y="1943100"/>
            <a:ext cx="885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Aktualnie w fazie końcowej jest opracowanie Programu Funkcjonalno – Użytkowego dla nowego PSZOK wraz z punktem przeładunkowym odpadów komunalnych.</a:t>
            </a:r>
          </a:p>
          <a:p>
            <a:r>
              <a:rPr lang="pl-PL" dirty="0"/>
              <a:t>Główne założenia realizacji nowego PSZOK:</a:t>
            </a:r>
          </a:p>
          <a:p>
            <a:pPr marL="342900" indent="-342900">
              <a:buAutoNum type="arabicPeriod"/>
            </a:pPr>
            <a:r>
              <a:rPr lang="pl-PL" dirty="0"/>
              <a:t>Uszczelnienie nawierzchni zapewniające ochronę środowiska gruntowo – wodnego z uwagi na położenie w strefie ochrony pośredniej ujęcia wody;</a:t>
            </a:r>
          </a:p>
          <a:p>
            <a:pPr marL="342900" indent="-342900">
              <a:buAutoNum type="arabicPeriod"/>
            </a:pPr>
            <a:r>
              <a:rPr lang="pl-PL" dirty="0"/>
              <a:t>Wyposażenie obiektu w instalację fotowoltaiczną dla zaspokojenia jego potrzeb energetycznych i ograniczenie kosztów funkcjonowania;</a:t>
            </a:r>
          </a:p>
          <a:p>
            <a:pPr marL="342900" indent="-342900">
              <a:buAutoNum type="arabicPeriod"/>
            </a:pPr>
            <a:r>
              <a:rPr lang="pl-PL" dirty="0"/>
              <a:t>Doprowadzenie do obiektu niezbędnej infrastruktury technicznej (kanalizacji sanitarnej i deszczowej, wodociągowej, elektroenergetycznej i teletechnicznej (światłowód);</a:t>
            </a:r>
          </a:p>
          <a:p>
            <a:pPr marL="342900" indent="-342900">
              <a:buAutoNum type="arabicPeriod"/>
            </a:pPr>
            <a:r>
              <a:rPr lang="pl-PL" dirty="0"/>
              <a:t>Elektronizację dostępu do PSZOK z wykorzystaniem Mosińskiej Karty Mieszkańca;</a:t>
            </a:r>
          </a:p>
        </p:txBody>
      </p:sp>
    </p:spTree>
    <p:extLst>
      <p:ext uri="{BB962C8B-B14F-4D97-AF65-F5344CB8AC3E}">
        <p14:creationId xmlns:p14="http://schemas.microsoft.com/office/powerpoint/2010/main" val="68673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782676-1FCE-457B-04BF-AD1C7082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8982"/>
          </a:xfrm>
        </p:spPr>
        <p:txBody>
          <a:bodyPr/>
          <a:lstStyle/>
          <a:p>
            <a:pPr algn="ctr"/>
            <a:r>
              <a:rPr lang="pl-PL" dirty="0"/>
              <a:t>Informacja o </a:t>
            </a:r>
            <a:r>
              <a:rPr lang="pl-PL" dirty="0" err="1"/>
              <a:t>pszok</a:t>
            </a:r>
            <a:r>
              <a:rPr lang="pl-PL" dirty="0"/>
              <a:t> w Mosinie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D30422-F97F-A731-B230-E3E1697AF740}"/>
              </a:ext>
            </a:extLst>
          </p:cNvPr>
          <p:cNvSpPr txBox="1"/>
          <p:nvPr/>
        </p:nvSpPr>
        <p:spPr>
          <a:xfrm>
            <a:off x="1346200" y="1727200"/>
            <a:ext cx="97012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Cdn.:</a:t>
            </a:r>
          </a:p>
          <a:p>
            <a:r>
              <a:rPr lang="pl-PL" dirty="0"/>
              <a:t>5. Wyposażenie obiektu w:</a:t>
            </a:r>
          </a:p>
          <a:p>
            <a:pPr marL="342900" indent="-342900">
              <a:buAutoNum type="alphaLcParenR"/>
            </a:pPr>
            <a:r>
              <a:rPr lang="pl-PL" dirty="0"/>
              <a:t>odpowiedniej ilości i wielkości pojemniki i kontenery na odpady,</a:t>
            </a:r>
          </a:p>
          <a:p>
            <a:pPr marL="342900" indent="-342900">
              <a:buAutoNum type="alphaLcParenR"/>
            </a:pPr>
            <a:r>
              <a:rPr lang="pl-PL" dirty="0"/>
              <a:t>Zadaszoną rampę wyładowczą dla użytkowników,</a:t>
            </a:r>
          </a:p>
          <a:p>
            <a:pPr marL="342900" indent="-342900">
              <a:buAutoNum type="alphaLcParenR"/>
            </a:pPr>
            <a:r>
              <a:rPr lang="pl-PL" dirty="0"/>
              <a:t>Kontenerowe zaplecze biurowo-socjalne dla obsługi obiektu,</a:t>
            </a:r>
          </a:p>
          <a:p>
            <a:pPr marL="342900" indent="-342900">
              <a:buAutoNum type="alphaLcParenR"/>
            </a:pPr>
            <a:r>
              <a:rPr lang="pl-PL" dirty="0"/>
              <a:t>Wiatę na odpady niebezpieczne,</a:t>
            </a:r>
          </a:p>
          <a:p>
            <a:pPr marL="342900" indent="-342900">
              <a:buAutoNum type="alphaLcParenR"/>
            </a:pPr>
            <a:r>
              <a:rPr lang="pl-PL" dirty="0"/>
              <a:t>Budynek magazynowy dla potrzeb punktu drugiego życia odpadów,</a:t>
            </a:r>
          </a:p>
          <a:p>
            <a:pPr marL="342900" indent="-342900">
              <a:buAutoNum type="alphaLcParenR"/>
            </a:pPr>
            <a:r>
              <a:rPr lang="pl-PL" dirty="0"/>
              <a:t>Instalację oświetleniową w technologii LED,</a:t>
            </a:r>
          </a:p>
          <a:p>
            <a:pPr marL="342900" indent="-342900">
              <a:buAutoNum type="alphaLcParenR"/>
            </a:pPr>
            <a:r>
              <a:rPr lang="pl-PL" dirty="0"/>
              <a:t>Sieć monitoringu wizyjnego,</a:t>
            </a:r>
          </a:p>
          <a:p>
            <a:pPr marL="342900" indent="-342900">
              <a:buAutoNum type="alphaLcParenR"/>
            </a:pPr>
            <a:r>
              <a:rPr lang="pl-PL" dirty="0"/>
              <a:t>Zbiornik ppoż.,</a:t>
            </a:r>
          </a:p>
          <a:p>
            <a:pPr marL="342900" indent="-342900">
              <a:buAutoNum type="alphaLcParenR"/>
            </a:pPr>
            <a:r>
              <a:rPr lang="pl-PL" dirty="0"/>
              <a:t>Wagę najazdową z elektronicznym systemem wagowym,</a:t>
            </a:r>
          </a:p>
          <a:p>
            <a:pPr marL="342900" indent="-342900">
              <a:buAutoNum type="alphaLcParenR"/>
            </a:pPr>
            <a:r>
              <a:rPr lang="pl-PL" dirty="0"/>
              <a:t>Bramę wjazdową i szlaban wewnętrzny,</a:t>
            </a:r>
          </a:p>
          <a:p>
            <a:pPr marL="342900" indent="-342900">
              <a:buAutoNum type="alphaLcParenR"/>
            </a:pPr>
            <a:r>
              <a:rPr lang="pl-PL" dirty="0"/>
              <a:t>Boks na ZSEE,</a:t>
            </a:r>
          </a:p>
          <a:p>
            <a:pPr marL="342900" indent="-342900">
              <a:buAutoNum type="alphaLcParenR"/>
            </a:pPr>
            <a:r>
              <a:rPr lang="pl-PL" dirty="0"/>
              <a:t>Ścieżkę dydaktyczną wraz wiatą,</a:t>
            </a:r>
          </a:p>
          <a:p>
            <a:pPr marL="342900" indent="-342900">
              <a:buAutoNum type="alphaLcParenR"/>
            </a:pPr>
            <a:r>
              <a:rPr lang="pl-PL" dirty="0"/>
              <a:t>Stację przeładunkową 3-4 stanowiskową (zsypową, z </a:t>
            </a:r>
            <a:r>
              <a:rPr lang="pl-PL" dirty="0" err="1"/>
              <a:t>kompaktorami</a:t>
            </a:r>
            <a:r>
              <a:rPr lang="pl-PL" dirty="0"/>
              <a:t> i kontenerami (zasobnikami).</a:t>
            </a:r>
          </a:p>
        </p:txBody>
      </p:sp>
    </p:spTree>
    <p:extLst>
      <p:ext uri="{BB962C8B-B14F-4D97-AF65-F5344CB8AC3E}">
        <p14:creationId xmlns:p14="http://schemas.microsoft.com/office/powerpoint/2010/main" val="178677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96DB15-9737-E467-A3CF-56802B60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8008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Przykład stacji przeładunkowej – wielostanowiskowa stacja w Mateuszewie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40AF6D-07CA-F8A6-EEC1-FB0D4C07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1866900"/>
            <a:ext cx="6045199" cy="45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A94793-5D33-6A37-2010-02877209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4682"/>
          </a:xfrm>
        </p:spPr>
        <p:txBody>
          <a:bodyPr/>
          <a:lstStyle/>
          <a:p>
            <a:r>
              <a:rPr lang="pl-PL" dirty="0"/>
              <a:t>Przykład nowoczesnego PSZOK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D3F8452-A3E0-7776-77EB-C121C030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13" y="1473200"/>
            <a:ext cx="3225800" cy="24193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48ABF27-1260-513D-F3FF-7EBC6C5D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473200"/>
            <a:ext cx="3225801" cy="24193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670682B-5979-9E69-A5A7-891D4EC96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112" y="4167190"/>
            <a:ext cx="3225799" cy="190859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E3644A0-84ED-833E-7DD7-C19A333C1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1" y="4170972"/>
            <a:ext cx="3225799" cy="19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3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239F3D1-CC65-9CE0-5D43-DFEC9FA0AC22}"/>
              </a:ext>
            </a:extLst>
          </p:cNvPr>
          <p:cNvSpPr txBox="1"/>
          <p:nvPr/>
        </p:nvSpPr>
        <p:spPr>
          <a:xfrm>
            <a:off x="2768600" y="2590800"/>
            <a:ext cx="7175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Dziękuję za uwagę.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dirty="0"/>
              <a:t>Opracowanie: Radosław Łucka</a:t>
            </a:r>
          </a:p>
        </p:txBody>
      </p:sp>
    </p:spTree>
    <p:extLst>
      <p:ext uri="{BB962C8B-B14F-4D97-AF65-F5344CB8AC3E}">
        <p14:creationId xmlns:p14="http://schemas.microsoft.com/office/powerpoint/2010/main" val="148670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C33E1-C757-6E6C-AFBB-D1CC7909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Masa odebranych odpadów od mieszkańców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28AA26-E1D5-D4AE-5D4D-8FE358D7CC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/>
              <a:t>2021</a:t>
            </a:r>
          </a:p>
          <a:p>
            <a:pPr marL="0" indent="0" algn="ctr">
              <a:buNone/>
            </a:pPr>
            <a:r>
              <a:rPr lang="pl-PL" sz="4000" dirty="0"/>
              <a:t>14 027,36 Mg</a:t>
            </a:r>
          </a:p>
          <a:p>
            <a:pPr marL="0" indent="0" algn="ctr">
              <a:buNone/>
            </a:pPr>
            <a:r>
              <a:rPr lang="pl-PL" dirty="0"/>
              <a:t>w tym odpady zmieszane</a:t>
            </a:r>
          </a:p>
          <a:p>
            <a:pPr marL="0" indent="0" algn="ctr">
              <a:buNone/>
            </a:pPr>
            <a:r>
              <a:rPr lang="pl-PL" sz="4000" dirty="0"/>
              <a:t>6 728,16 Mg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96B530B-8F8F-8AA7-FE89-A926CDCC2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/>
              <a:t>2022</a:t>
            </a:r>
          </a:p>
          <a:p>
            <a:pPr marL="0" indent="0" algn="ctr">
              <a:buNone/>
            </a:pPr>
            <a:r>
              <a:rPr lang="pl-PL" sz="4000" dirty="0"/>
              <a:t>13 802,84 Mg</a:t>
            </a:r>
          </a:p>
          <a:p>
            <a:pPr marL="0" indent="0" algn="ctr">
              <a:buNone/>
            </a:pPr>
            <a:r>
              <a:rPr lang="pl-PL" dirty="0"/>
              <a:t>w tym odpady zmieszane</a:t>
            </a:r>
          </a:p>
          <a:p>
            <a:pPr marL="0" indent="0" algn="ctr">
              <a:buNone/>
            </a:pPr>
            <a:r>
              <a:rPr lang="pl-PL" sz="4000" dirty="0"/>
              <a:t>5 595,70 Mg</a:t>
            </a:r>
          </a:p>
          <a:p>
            <a:pPr marL="0" indent="0" algn="ctr">
              <a:buNone/>
            </a:pP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13448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57F108-C879-D745-4464-1C96DCB2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Masa odebranych odpadów segregowanych – główne frakcje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72BFC8-A84B-1224-7B83-3252B6368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0" y="2097087"/>
            <a:ext cx="4878391" cy="41417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dirty="0"/>
              <a:t>2021</a:t>
            </a:r>
          </a:p>
          <a:p>
            <a:pPr marL="0" indent="0">
              <a:buNone/>
            </a:pPr>
            <a:r>
              <a:rPr lang="pl-PL" sz="2000" dirty="0"/>
              <a:t>Odpady kuchenne                    3 545,10 Mg</a:t>
            </a:r>
          </a:p>
          <a:p>
            <a:pPr marL="0" indent="0">
              <a:buNone/>
            </a:pPr>
            <a:r>
              <a:rPr lang="pl-PL" sz="2000" dirty="0"/>
              <a:t>Opakowania z tworzyw               871,92 Mg</a:t>
            </a:r>
          </a:p>
          <a:p>
            <a:pPr marL="0" indent="0">
              <a:buNone/>
            </a:pPr>
            <a:r>
              <a:rPr lang="pl-PL" sz="2000" dirty="0"/>
              <a:t>Opakowania ze szkła                  817,40 Mg</a:t>
            </a:r>
          </a:p>
          <a:p>
            <a:pPr marL="0" indent="0">
              <a:buNone/>
            </a:pPr>
            <a:r>
              <a:rPr lang="pl-PL" sz="2000" dirty="0"/>
              <a:t>Odpady wielkogabarytowe         702,60 Mg</a:t>
            </a:r>
          </a:p>
          <a:p>
            <a:pPr marL="0" indent="0">
              <a:buNone/>
            </a:pPr>
            <a:r>
              <a:rPr lang="pl-PL" sz="2000" dirty="0"/>
              <a:t>Opakowania papier i tektura       554,56 Mg</a:t>
            </a:r>
          </a:p>
          <a:p>
            <a:pPr marL="0" indent="0">
              <a:buNone/>
            </a:pPr>
            <a:r>
              <a:rPr lang="pl-PL" sz="2000" dirty="0"/>
              <a:t>Odpady z remontów                   299,22 Mg</a:t>
            </a:r>
          </a:p>
          <a:p>
            <a:pPr marL="0" indent="0">
              <a:buNone/>
            </a:pPr>
            <a:r>
              <a:rPr lang="pl-PL" sz="2000" dirty="0"/>
              <a:t>Popioły                                           0,00 Mg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5D50A7-77DD-F691-695A-9B9BF26F6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7087"/>
            <a:ext cx="4875210" cy="4141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2022</a:t>
            </a:r>
          </a:p>
          <a:p>
            <a:pPr marL="0" indent="0">
              <a:buNone/>
            </a:pPr>
            <a:r>
              <a:rPr lang="pl-PL" sz="2000" dirty="0"/>
              <a:t>		3 920,02 Mg</a:t>
            </a:r>
          </a:p>
          <a:p>
            <a:pPr marL="0" indent="0">
              <a:buNone/>
            </a:pPr>
            <a:r>
              <a:rPr lang="pl-PL" sz="2000" dirty="0"/>
              <a:t>		   902,36 Mg</a:t>
            </a:r>
          </a:p>
          <a:p>
            <a:pPr marL="0" indent="0">
              <a:buNone/>
            </a:pPr>
            <a:r>
              <a:rPr lang="pl-PL" sz="2000" dirty="0"/>
              <a:t>		   872,92 Mg</a:t>
            </a:r>
          </a:p>
          <a:p>
            <a:pPr marL="0" indent="0">
              <a:buNone/>
            </a:pPr>
            <a:r>
              <a:rPr lang="pl-PL" sz="2000" dirty="0"/>
              <a:t>		   637,02 Mg</a:t>
            </a:r>
          </a:p>
          <a:p>
            <a:pPr marL="0" indent="0">
              <a:buNone/>
            </a:pPr>
            <a:r>
              <a:rPr lang="pl-PL" sz="2000" dirty="0"/>
              <a:t>		   580,40 Mg</a:t>
            </a:r>
          </a:p>
          <a:p>
            <a:pPr marL="0" indent="0">
              <a:buNone/>
            </a:pPr>
            <a:r>
              <a:rPr lang="pl-PL" sz="2000" dirty="0"/>
              <a:t>		   404,12 Mg</a:t>
            </a:r>
          </a:p>
          <a:p>
            <a:pPr marL="0" indent="0">
              <a:buNone/>
            </a:pPr>
            <a:r>
              <a:rPr lang="pl-PL" sz="2000" dirty="0"/>
              <a:t>		   224,74 Mg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15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A5DDC-883F-8F85-8E19-36D53F9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Deklaracje i liczba mieszkańców zgłoszona w deklaracjach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9B39AA4-0CD4-A24C-206A-E4DA7F86A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88717"/>
              </p:ext>
            </p:extLst>
          </p:nvPr>
        </p:nvGraphicFramePr>
        <p:xfrm>
          <a:off x="1701800" y="287274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924022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341058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48536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4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złożonych deklaracji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10 806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22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zgłoszonych osób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31 929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32 707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5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7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3AE41-7385-0496-93D6-324EB1B3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Dochody z opłaty za zagospodarowanie odpadów komunalnych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DC83891-CD4A-A7AD-6190-2D55E2EB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51137"/>
              </p:ext>
            </p:extLst>
          </p:nvPr>
        </p:nvGraphicFramePr>
        <p:xfrm>
          <a:off x="2146300" y="3094566"/>
          <a:ext cx="812799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3462585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20082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98037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0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Dochody z opłaty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10 195 559,89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11 487 603,27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6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Stawka opłaty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27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88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9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C4D81F-A254-90AB-BBB5-86590455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Koszty gminnego systemu gospodarki odpadami komunalnymi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F72C0DA6-E0E4-1F2B-E0AA-138AB28E5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36233"/>
              </p:ext>
            </p:extLst>
          </p:nvPr>
        </p:nvGraphicFramePr>
        <p:xfrm>
          <a:off x="2030412" y="2523066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6062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975235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93109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1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Odbiór i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4 161 513,68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4 281 355,84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5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Zagospodarowanie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5 956 146,74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6 365 199,66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Prowadzenie PSZOK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132 257,04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214 251,12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6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Administracja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264 129,95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385 302,04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94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Pozostałe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45 128,97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12 380,84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73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10 491 421,08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/>
                        <a:t>11 246 108,66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6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23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930420-DBA5-CD27-5040-33684275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Bilans gminnego systemu gospodarki odpadami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D38AD685-92FC-5136-88A5-463C77C44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66523"/>
              </p:ext>
            </p:extLst>
          </p:nvPr>
        </p:nvGraphicFramePr>
        <p:xfrm>
          <a:off x="1358899" y="2967566"/>
          <a:ext cx="968851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504">
                  <a:extLst>
                    <a:ext uri="{9D8B030D-6E8A-4147-A177-3AD203B41FA5}">
                      <a16:colId xmlns:a16="http://schemas.microsoft.com/office/drawing/2014/main" val="3643628749"/>
                    </a:ext>
                  </a:extLst>
                </a:gridCol>
                <a:gridCol w="3229504">
                  <a:extLst>
                    <a:ext uri="{9D8B030D-6E8A-4147-A177-3AD203B41FA5}">
                      <a16:colId xmlns:a16="http://schemas.microsoft.com/office/drawing/2014/main" val="2273291801"/>
                    </a:ext>
                  </a:extLst>
                </a:gridCol>
                <a:gridCol w="3229504">
                  <a:extLst>
                    <a:ext uri="{9D8B030D-6E8A-4147-A177-3AD203B41FA5}">
                      <a16:colId xmlns:a16="http://schemas.microsoft.com/office/drawing/2014/main" val="422785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8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/>
                        <a:t>Wynik bilansowy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- 295 861,19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+ 224 970,38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C2D7FD-75BD-10C4-77F7-E00CAC09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Punkt przeładunkowy w luboniu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7257118-2B73-6104-36D3-7865D51B59A7}"/>
              </a:ext>
            </a:extLst>
          </p:cNvPr>
          <p:cNvSpPr txBox="1"/>
          <p:nvPr/>
        </p:nvSpPr>
        <p:spPr>
          <a:xfrm>
            <a:off x="1358900" y="2097088"/>
            <a:ext cx="932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Na podstawie informacji uzyskanych z gminy Luboń w dniu 15.03.2023 r. :</a:t>
            </a:r>
          </a:p>
          <a:p>
            <a:r>
              <a:rPr lang="pl-PL" sz="2400" dirty="0"/>
              <a:t>1.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Budowa punktu przeładunkowego odpadów w mieście Luboń zakończyła się w listopadzie 2022 roku.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2. Decyzja budowlana p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ozwolenia na użytkowanie została wydana w grudniu 2022 roku.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Planowany termin rozpoczęcia jego użytkowania uzależniony jest od uzyskania decyzji o zezwoleniu na zbieranie odpadów. Od grudnia 2022 r. toczy się postępowanie administracyjne przed Urzędem Marszałkowskim w Poznaniu w sprawie wydania zezwolenia na zbieranie odpadów. Gmina Luboń przewiduje, że zezwolenie na zbieranie odpadów uda się uzyskać do końca II kwartału 2023 r.</a:t>
            </a: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26444-E1DE-3A61-166F-A6D5554D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23330"/>
          </a:xfrm>
        </p:spPr>
        <p:txBody>
          <a:bodyPr/>
          <a:lstStyle/>
          <a:p>
            <a:r>
              <a:rPr lang="pl-PL" dirty="0"/>
              <a:t>Informacja o </a:t>
            </a:r>
            <a:r>
              <a:rPr lang="pl-PL" dirty="0" err="1"/>
              <a:t>pszok</a:t>
            </a:r>
            <a:r>
              <a:rPr lang="pl-PL" dirty="0"/>
              <a:t> w Mosinie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10D8DDC-4AA7-C397-27C0-DC7AB75E5F5F}"/>
              </a:ext>
            </a:extLst>
          </p:cNvPr>
          <p:cNvSpPr txBox="1"/>
          <p:nvPr/>
        </p:nvSpPr>
        <p:spPr>
          <a:xfrm>
            <a:off x="1212453" y="1541848"/>
            <a:ext cx="946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Zakłada się, że z uwagi na potrzeby rozwojowe spółki komunalnej, funkcjonujący PSZOK zostanie przeniesiony w nową lokalizację w nieodległym sąsiedztwie – mapka poniżej.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5FD835-B3EA-E68C-36E3-D030F776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27" y="2367069"/>
            <a:ext cx="8869073" cy="38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06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385</TotalTime>
  <Words>612</Words>
  <Application>Microsoft Office PowerPoint</Application>
  <PresentationFormat>Panoramiczny</PresentationFormat>
  <Paragraphs>114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Obwód</vt:lpstr>
      <vt:lpstr>Gminny system gospodarki odpadami w gminie Mosina</vt:lpstr>
      <vt:lpstr>Masa odebranych odpadów od mieszkańców</vt:lpstr>
      <vt:lpstr>Masa odebranych odpadów segregowanych – główne frakcje</vt:lpstr>
      <vt:lpstr>Deklaracje i liczba mieszkańców zgłoszona w deklaracjach</vt:lpstr>
      <vt:lpstr>Dochody z opłaty za zagospodarowanie odpadów komunalnych</vt:lpstr>
      <vt:lpstr>Koszty gminnego systemu gospodarki odpadami komunalnymi</vt:lpstr>
      <vt:lpstr>Bilans gminnego systemu gospodarki odpadami</vt:lpstr>
      <vt:lpstr>Punkt przeładunkowy w luboniu</vt:lpstr>
      <vt:lpstr>Informacja o pszok w Mosinie</vt:lpstr>
      <vt:lpstr>Informacja o pszok w Mosinie</vt:lpstr>
      <vt:lpstr>Informacja o pszok w Mosinie</vt:lpstr>
      <vt:lpstr>Przykład stacji przeładunkowej – wielostanowiskowa stacja w Mateuszewie</vt:lpstr>
      <vt:lpstr>Przykład nowoczesnego PSZOK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Gminny system gospodarki odpadami w gminie mosina</dc:title>
  <dc:creator>Radosław Łucka</dc:creator>
  <cp:lastModifiedBy>Radosław Łucka</cp:lastModifiedBy>
  <cp:revision>6</cp:revision>
  <dcterms:created xsi:type="dcterms:W3CDTF">2023-03-10T13:26:42Z</dcterms:created>
  <dcterms:modified xsi:type="dcterms:W3CDTF">2023-03-16T07:47:21Z</dcterms:modified>
</cp:coreProperties>
</file>