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0"/>
  </p:notesMasterIdLst>
  <p:sldIdLst>
    <p:sldId id="256" r:id="rId2"/>
    <p:sldId id="260" r:id="rId3"/>
    <p:sldId id="261" r:id="rId4"/>
    <p:sldId id="262" r:id="rId5"/>
    <p:sldId id="263" r:id="rId6"/>
    <p:sldId id="265" r:id="rId7"/>
    <p:sldId id="259" r:id="rId8"/>
    <p:sldId id="258" r:id="rId9"/>
    <p:sldId id="257" r:id="rId10"/>
    <p:sldId id="264" r:id="rId11"/>
    <p:sldId id="273" r:id="rId12"/>
    <p:sldId id="266" r:id="rId13"/>
    <p:sldId id="267" r:id="rId14"/>
    <p:sldId id="268" r:id="rId15"/>
    <p:sldId id="269" r:id="rId16"/>
    <p:sldId id="270" r:id="rId17"/>
    <p:sldId id="271" r:id="rId18"/>
    <p:sldId id="272"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rlucka\AppData\Local\Temp\Realizacja-Programu-Priorytetowego-Czyste-Powietrze.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pl-PL" dirty="0"/>
              <a:t>Liczba wniosków i przedsięwzięć zrealizowanych w Programie CZYSTE</a:t>
            </a:r>
            <a:r>
              <a:rPr lang="pl-PL" baseline="0" dirty="0"/>
              <a:t> POWIETRZE w gminach powiatu poznańskiego - stan na 30.12.2022 r.</a:t>
            </a:r>
            <a:endParaRPr lang="pl-PL"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pl-PL"/>
        </a:p>
      </c:txPr>
    </c:title>
    <c:autoTitleDeleted val="0"/>
    <c:plotArea>
      <c:layout/>
      <c:barChart>
        <c:barDir val="col"/>
        <c:grouping val="clustered"/>
        <c:varyColors val="0"/>
        <c:ser>
          <c:idx val="0"/>
          <c:order val="0"/>
          <c:spPr>
            <a:solidFill>
              <a:srgbClr val="FF0000"/>
            </a:solidFill>
            <a:ln>
              <a:noFill/>
            </a:ln>
            <a:effectLst/>
          </c:spPr>
          <c:invertIfNegative val="0"/>
          <c:cat>
            <c:strRef>
              <c:f>Arkusz1!$B$147:$B$163</c:f>
              <c:strCache>
                <c:ptCount val="17"/>
                <c:pt idx="0">
                  <c:v>Buk</c:v>
                </c:pt>
                <c:pt idx="1">
                  <c:v>Czerwonak</c:v>
                </c:pt>
                <c:pt idx="2">
                  <c:v>Dopiewo</c:v>
                </c:pt>
                <c:pt idx="3">
                  <c:v>Kleszczewo</c:v>
                </c:pt>
                <c:pt idx="4">
                  <c:v>Komorniki</c:v>
                </c:pt>
                <c:pt idx="5">
                  <c:v>Kostrzyn</c:v>
                </c:pt>
                <c:pt idx="6">
                  <c:v>Kórnik</c:v>
                </c:pt>
                <c:pt idx="7">
                  <c:v>Luboń</c:v>
                </c:pt>
                <c:pt idx="8">
                  <c:v>Mosina</c:v>
                </c:pt>
                <c:pt idx="9">
                  <c:v>Murowana Goślina</c:v>
                </c:pt>
                <c:pt idx="10">
                  <c:v>Pobiedziska</c:v>
                </c:pt>
                <c:pt idx="11">
                  <c:v>Puszczykowo</c:v>
                </c:pt>
                <c:pt idx="12">
                  <c:v>Rokietnica</c:v>
                </c:pt>
                <c:pt idx="13">
                  <c:v>Stęszew</c:v>
                </c:pt>
                <c:pt idx="14">
                  <c:v>Suchy Las</c:v>
                </c:pt>
                <c:pt idx="15">
                  <c:v>Swarzędz</c:v>
                </c:pt>
                <c:pt idx="16">
                  <c:v>Tarnowo Podgórne</c:v>
                </c:pt>
              </c:strCache>
            </c:strRef>
          </c:cat>
          <c:val>
            <c:numRef>
              <c:f>Arkusz1!$C$147:$C$163</c:f>
              <c:numCache>
                <c:formatCode>General</c:formatCode>
                <c:ptCount val="17"/>
                <c:pt idx="0">
                  <c:v>90</c:v>
                </c:pt>
                <c:pt idx="1">
                  <c:v>176</c:v>
                </c:pt>
                <c:pt idx="2">
                  <c:v>156</c:v>
                </c:pt>
                <c:pt idx="3">
                  <c:v>75</c:v>
                </c:pt>
                <c:pt idx="4">
                  <c:v>110</c:v>
                </c:pt>
                <c:pt idx="5">
                  <c:v>179</c:v>
                </c:pt>
                <c:pt idx="6">
                  <c:v>178</c:v>
                </c:pt>
                <c:pt idx="7">
                  <c:v>195</c:v>
                </c:pt>
                <c:pt idx="8">
                  <c:v>577</c:v>
                </c:pt>
                <c:pt idx="9">
                  <c:v>206</c:v>
                </c:pt>
                <c:pt idx="10">
                  <c:v>215</c:v>
                </c:pt>
                <c:pt idx="11">
                  <c:v>123</c:v>
                </c:pt>
                <c:pt idx="12">
                  <c:v>217</c:v>
                </c:pt>
                <c:pt idx="13">
                  <c:v>120</c:v>
                </c:pt>
                <c:pt idx="14">
                  <c:v>106</c:v>
                </c:pt>
                <c:pt idx="15">
                  <c:v>253</c:v>
                </c:pt>
                <c:pt idx="16">
                  <c:v>167</c:v>
                </c:pt>
              </c:numCache>
            </c:numRef>
          </c:val>
          <c:extLst>
            <c:ext xmlns:c16="http://schemas.microsoft.com/office/drawing/2014/chart" uri="{C3380CC4-5D6E-409C-BE32-E72D297353CC}">
              <c16:uniqueId val="{00000000-CE2A-4138-A483-D17F5E2E89AB}"/>
            </c:ext>
          </c:extLst>
        </c:ser>
        <c:ser>
          <c:idx val="1"/>
          <c:order val="1"/>
          <c:spPr>
            <a:solidFill>
              <a:schemeClr val="accent2"/>
            </a:solidFill>
            <a:ln>
              <a:noFill/>
            </a:ln>
            <a:effectLst/>
          </c:spPr>
          <c:invertIfNegative val="0"/>
          <c:cat>
            <c:strRef>
              <c:f>Arkusz1!$B$147:$B$163</c:f>
              <c:strCache>
                <c:ptCount val="17"/>
                <c:pt idx="0">
                  <c:v>Buk</c:v>
                </c:pt>
                <c:pt idx="1">
                  <c:v>Czerwonak</c:v>
                </c:pt>
                <c:pt idx="2">
                  <c:v>Dopiewo</c:v>
                </c:pt>
                <c:pt idx="3">
                  <c:v>Kleszczewo</c:v>
                </c:pt>
                <c:pt idx="4">
                  <c:v>Komorniki</c:v>
                </c:pt>
                <c:pt idx="5">
                  <c:v>Kostrzyn</c:v>
                </c:pt>
                <c:pt idx="6">
                  <c:v>Kórnik</c:v>
                </c:pt>
                <c:pt idx="7">
                  <c:v>Luboń</c:v>
                </c:pt>
                <c:pt idx="8">
                  <c:v>Mosina</c:v>
                </c:pt>
                <c:pt idx="9">
                  <c:v>Murowana Goślina</c:v>
                </c:pt>
                <c:pt idx="10">
                  <c:v>Pobiedziska</c:v>
                </c:pt>
                <c:pt idx="11">
                  <c:v>Puszczykowo</c:v>
                </c:pt>
                <c:pt idx="12">
                  <c:v>Rokietnica</c:v>
                </c:pt>
                <c:pt idx="13">
                  <c:v>Stęszew</c:v>
                </c:pt>
                <c:pt idx="14">
                  <c:v>Suchy Las</c:v>
                </c:pt>
                <c:pt idx="15">
                  <c:v>Swarzędz</c:v>
                </c:pt>
                <c:pt idx="16">
                  <c:v>Tarnowo Podgórne</c:v>
                </c:pt>
              </c:strCache>
            </c:strRef>
          </c:cat>
          <c:val>
            <c:numRef>
              <c:f>Arkusz1!$D$147:$D$163</c:f>
              <c:numCache>
                <c:formatCode>General</c:formatCode>
                <c:ptCount val="17"/>
                <c:pt idx="0">
                  <c:v>48</c:v>
                </c:pt>
                <c:pt idx="1">
                  <c:v>74</c:v>
                </c:pt>
                <c:pt idx="2">
                  <c:v>77</c:v>
                </c:pt>
                <c:pt idx="3">
                  <c:v>32</c:v>
                </c:pt>
                <c:pt idx="4">
                  <c:v>43</c:v>
                </c:pt>
                <c:pt idx="5">
                  <c:v>96</c:v>
                </c:pt>
                <c:pt idx="6">
                  <c:v>85</c:v>
                </c:pt>
                <c:pt idx="7">
                  <c:v>69</c:v>
                </c:pt>
                <c:pt idx="8">
                  <c:v>268</c:v>
                </c:pt>
                <c:pt idx="9">
                  <c:v>80</c:v>
                </c:pt>
                <c:pt idx="10">
                  <c:v>93</c:v>
                </c:pt>
                <c:pt idx="11">
                  <c:v>72</c:v>
                </c:pt>
                <c:pt idx="12">
                  <c:v>97</c:v>
                </c:pt>
                <c:pt idx="13">
                  <c:v>60</c:v>
                </c:pt>
                <c:pt idx="14">
                  <c:v>50</c:v>
                </c:pt>
                <c:pt idx="15">
                  <c:v>112</c:v>
                </c:pt>
                <c:pt idx="16">
                  <c:v>84</c:v>
                </c:pt>
              </c:numCache>
            </c:numRef>
          </c:val>
          <c:extLst>
            <c:ext xmlns:c16="http://schemas.microsoft.com/office/drawing/2014/chart" uri="{C3380CC4-5D6E-409C-BE32-E72D297353CC}">
              <c16:uniqueId val="{00000001-CE2A-4138-A483-D17F5E2E89AB}"/>
            </c:ext>
          </c:extLst>
        </c:ser>
        <c:dLbls>
          <c:showLegendKey val="0"/>
          <c:showVal val="0"/>
          <c:showCatName val="0"/>
          <c:showSerName val="0"/>
          <c:showPercent val="0"/>
          <c:showBubbleSize val="0"/>
        </c:dLbls>
        <c:gapWidth val="219"/>
        <c:overlap val="-27"/>
        <c:axId val="2021343104"/>
        <c:axId val="2021345600"/>
      </c:barChart>
      <c:catAx>
        <c:axId val="20213431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l-PL"/>
          </a:p>
        </c:txPr>
        <c:crossAx val="2021345600"/>
        <c:crosses val="autoZero"/>
        <c:auto val="1"/>
        <c:lblAlgn val="ctr"/>
        <c:lblOffset val="100"/>
        <c:noMultiLvlLbl val="0"/>
      </c:catAx>
      <c:valAx>
        <c:axId val="20213456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l-PL"/>
          </a:p>
        </c:txPr>
        <c:crossAx val="20213431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l-PL"/>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FFFF08-6BF6-4B8F-8704-02B082E48D18}" type="datetimeFigureOut">
              <a:rPr lang="pl-PL" smtClean="0"/>
              <a:t>16.02.2023</a:t>
            </a:fld>
            <a:endParaRPr lang="pl-PL"/>
          </a:p>
        </p:txBody>
      </p:sp>
      <p:sp>
        <p:nvSpPr>
          <p:cNvPr id="4" name="Symbol zastępczy obrazu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38FCDF-B1AC-499C-931E-32283A8113BF}" type="slidenum">
              <a:rPr lang="pl-PL" smtClean="0"/>
              <a:t>‹#›</a:t>
            </a:fld>
            <a:endParaRPr lang="pl-PL"/>
          </a:p>
        </p:txBody>
      </p:sp>
    </p:spTree>
    <p:extLst>
      <p:ext uri="{BB962C8B-B14F-4D97-AF65-F5344CB8AC3E}">
        <p14:creationId xmlns:p14="http://schemas.microsoft.com/office/powerpoint/2010/main" val="13400296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ymbol zastępczy numeru slajdu 6">
            <a:extLst>
              <a:ext uri="{FF2B5EF4-FFF2-40B4-BE49-F238E27FC236}">
                <a16:creationId xmlns:a16="http://schemas.microsoft.com/office/drawing/2014/main" id="{EF15E225-AD22-901A-0296-46A4C4006D40}"/>
              </a:ext>
            </a:extLst>
          </p:cNvPr>
          <p:cNvSpPr txBox="1">
            <a:spLocks noGrp="1"/>
          </p:cNvSpPr>
          <p:nvPr>
            <p:ph type="sldNum" sz="quarter" idx="5"/>
          </p:nvPr>
        </p:nvSpPr>
        <p:spPr>
          <a:ln/>
        </p:spPr>
        <p:txBody>
          <a:bodyPr lIns="0" tIns="0" rIns="0" bIns="0" anchor="b" anchorCtr="0">
            <a:noAutofit/>
          </a:bodyPr>
          <a:lstStyle/>
          <a:p>
            <a:pPr lvl="0"/>
            <a:fld id="{29C01486-CD81-4E66-B3BF-6C0636DAD783}" type="slidenum">
              <a:t>12</a:t>
            </a:fld>
            <a:endParaRPr lang="pl-PL"/>
          </a:p>
        </p:txBody>
      </p:sp>
      <p:sp>
        <p:nvSpPr>
          <p:cNvPr id="2" name="Symbol zastępczy obrazu slajdu 1">
            <a:extLst>
              <a:ext uri="{FF2B5EF4-FFF2-40B4-BE49-F238E27FC236}">
                <a16:creationId xmlns:a16="http://schemas.microsoft.com/office/drawing/2014/main" id="{86E7C242-0910-54E2-C299-EC696E6865F0}"/>
              </a:ext>
            </a:extLst>
          </p:cNvPr>
          <p:cNvSpPr>
            <a:spLocks noGrp="1" noRot="1" noChangeAspect="1" noResize="1"/>
          </p:cNvSpPr>
          <p:nvPr>
            <p:ph type="sldImg"/>
          </p:nvPr>
        </p:nvSpPr>
        <p:spPr>
          <a:solidFill>
            <a:schemeClr val="accent1"/>
          </a:solidFill>
          <a:ln w="25400">
            <a:solidFill>
              <a:schemeClr val="accent1">
                <a:shade val="50000"/>
              </a:schemeClr>
            </a:solidFill>
            <a:prstDash val="solid"/>
          </a:ln>
        </p:spPr>
      </p:sp>
      <p:sp>
        <p:nvSpPr>
          <p:cNvPr id="3" name="Symbol zastępczy notatek 2">
            <a:extLst>
              <a:ext uri="{FF2B5EF4-FFF2-40B4-BE49-F238E27FC236}">
                <a16:creationId xmlns:a16="http://schemas.microsoft.com/office/drawing/2014/main" id="{A3CE5132-244D-7F64-9CD6-3F5F4570C2BB}"/>
              </a:ext>
            </a:extLst>
          </p:cNvPr>
          <p:cNvSpPr txBox="1">
            <a:spLocks noGrp="1"/>
          </p:cNvSpPr>
          <p:nvPr>
            <p:ph type="body" sz="quarter" idx="1"/>
          </p:nvPr>
        </p:nvSpPr>
        <p:spPr/>
        <p:txBody>
          <a:bodyPr/>
          <a:lstStyle/>
          <a:p>
            <a:endParaRPr lang="pl-P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ymbol zastępczy numeru slajdu 6">
            <a:extLst>
              <a:ext uri="{FF2B5EF4-FFF2-40B4-BE49-F238E27FC236}">
                <a16:creationId xmlns:a16="http://schemas.microsoft.com/office/drawing/2014/main" id="{18E09E20-FB1E-87A6-B366-7BFB783DB3D4}"/>
              </a:ext>
            </a:extLst>
          </p:cNvPr>
          <p:cNvSpPr txBox="1">
            <a:spLocks noGrp="1"/>
          </p:cNvSpPr>
          <p:nvPr>
            <p:ph type="sldNum" sz="quarter" idx="5"/>
          </p:nvPr>
        </p:nvSpPr>
        <p:spPr>
          <a:ln/>
        </p:spPr>
        <p:txBody>
          <a:bodyPr lIns="0" tIns="0" rIns="0" bIns="0" anchor="b" anchorCtr="0">
            <a:noAutofit/>
          </a:bodyPr>
          <a:lstStyle/>
          <a:p>
            <a:pPr lvl="0"/>
            <a:fld id="{D45D065C-B686-495C-A817-D3FC7AC5C089}" type="slidenum">
              <a:t>13</a:t>
            </a:fld>
            <a:endParaRPr lang="pl-PL"/>
          </a:p>
        </p:txBody>
      </p:sp>
      <p:sp>
        <p:nvSpPr>
          <p:cNvPr id="2" name="Symbol zastępczy obrazu slajdu 1">
            <a:extLst>
              <a:ext uri="{FF2B5EF4-FFF2-40B4-BE49-F238E27FC236}">
                <a16:creationId xmlns:a16="http://schemas.microsoft.com/office/drawing/2014/main" id="{F0633C17-1CF3-6CF2-9B27-E146609560C6}"/>
              </a:ext>
            </a:extLst>
          </p:cNvPr>
          <p:cNvSpPr>
            <a:spLocks noGrp="1" noRot="1" noChangeAspect="1" noResize="1"/>
          </p:cNvSpPr>
          <p:nvPr>
            <p:ph type="sldImg"/>
          </p:nvPr>
        </p:nvSpPr>
        <p:spPr>
          <a:xfrm>
            <a:off x="217488" y="812800"/>
            <a:ext cx="7124700" cy="4008438"/>
          </a:xfrm>
          <a:solidFill>
            <a:schemeClr val="accent1"/>
          </a:solidFill>
          <a:ln w="25400">
            <a:solidFill>
              <a:schemeClr val="accent1">
                <a:shade val="50000"/>
              </a:schemeClr>
            </a:solidFill>
            <a:prstDash val="solid"/>
          </a:ln>
        </p:spPr>
      </p:sp>
      <p:sp>
        <p:nvSpPr>
          <p:cNvPr id="3" name="Symbol zastępczy notatek 2">
            <a:extLst>
              <a:ext uri="{FF2B5EF4-FFF2-40B4-BE49-F238E27FC236}">
                <a16:creationId xmlns:a16="http://schemas.microsoft.com/office/drawing/2014/main" id="{A5146C26-87C8-3901-6C10-BB297C172F9D}"/>
              </a:ext>
            </a:extLst>
          </p:cNvPr>
          <p:cNvSpPr txBox="1">
            <a:spLocks noGrp="1"/>
          </p:cNvSpPr>
          <p:nvPr>
            <p:ph type="body" sz="quarter" idx="1"/>
          </p:nvPr>
        </p:nvSpPr>
        <p:spPr/>
        <p:txBody>
          <a:bodyPr/>
          <a:lstStyle/>
          <a:p>
            <a:endParaRPr lang="pl-P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ymbol zastępczy numeru slajdu 6">
            <a:extLst>
              <a:ext uri="{FF2B5EF4-FFF2-40B4-BE49-F238E27FC236}">
                <a16:creationId xmlns:a16="http://schemas.microsoft.com/office/drawing/2014/main" id="{CFA54BDC-EE5A-7E56-4E8E-6FC7DF19C80E}"/>
              </a:ext>
            </a:extLst>
          </p:cNvPr>
          <p:cNvSpPr txBox="1">
            <a:spLocks noGrp="1"/>
          </p:cNvSpPr>
          <p:nvPr>
            <p:ph type="sldNum" sz="quarter" idx="5"/>
          </p:nvPr>
        </p:nvSpPr>
        <p:spPr>
          <a:ln/>
        </p:spPr>
        <p:txBody>
          <a:bodyPr lIns="0" tIns="0" rIns="0" bIns="0" anchor="b" anchorCtr="0">
            <a:noAutofit/>
          </a:bodyPr>
          <a:lstStyle/>
          <a:p>
            <a:pPr lvl="0"/>
            <a:fld id="{5ECC1D07-6F24-42BC-905E-67DD6AD4A512}" type="slidenum">
              <a:t>14</a:t>
            </a:fld>
            <a:endParaRPr lang="pl-PL"/>
          </a:p>
        </p:txBody>
      </p:sp>
      <p:sp>
        <p:nvSpPr>
          <p:cNvPr id="2" name="Symbol zastępczy obrazu slajdu 1">
            <a:extLst>
              <a:ext uri="{FF2B5EF4-FFF2-40B4-BE49-F238E27FC236}">
                <a16:creationId xmlns:a16="http://schemas.microsoft.com/office/drawing/2014/main" id="{CDC0EA90-E03E-1A2F-1A6B-1327139F9187}"/>
              </a:ext>
            </a:extLst>
          </p:cNvPr>
          <p:cNvSpPr>
            <a:spLocks noGrp="1" noRot="1" noChangeAspect="1" noResize="1"/>
          </p:cNvSpPr>
          <p:nvPr>
            <p:ph type="sldImg"/>
          </p:nvPr>
        </p:nvSpPr>
        <p:spPr>
          <a:solidFill>
            <a:schemeClr val="accent1"/>
          </a:solidFill>
          <a:ln w="25400">
            <a:solidFill>
              <a:schemeClr val="accent1">
                <a:shade val="50000"/>
              </a:schemeClr>
            </a:solidFill>
            <a:prstDash val="solid"/>
          </a:ln>
        </p:spPr>
      </p:sp>
      <p:sp>
        <p:nvSpPr>
          <p:cNvPr id="3" name="Symbol zastępczy notatek 2">
            <a:extLst>
              <a:ext uri="{FF2B5EF4-FFF2-40B4-BE49-F238E27FC236}">
                <a16:creationId xmlns:a16="http://schemas.microsoft.com/office/drawing/2014/main" id="{3F2243B4-0783-9AB6-4FDF-D15A2FE210FD}"/>
              </a:ext>
            </a:extLst>
          </p:cNvPr>
          <p:cNvSpPr txBox="1">
            <a:spLocks noGrp="1"/>
          </p:cNvSpPr>
          <p:nvPr>
            <p:ph type="body" sz="quarter" idx="1"/>
          </p:nvPr>
        </p:nvSpPr>
        <p:spPr/>
        <p:txBody>
          <a:bodyPr/>
          <a:lstStyle/>
          <a:p>
            <a:endParaRPr lang="pl-PL"/>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ymbol zastępczy numeru slajdu 6">
            <a:extLst>
              <a:ext uri="{FF2B5EF4-FFF2-40B4-BE49-F238E27FC236}">
                <a16:creationId xmlns:a16="http://schemas.microsoft.com/office/drawing/2014/main" id="{100F4211-D2FE-2B52-5C65-4995C43FB146}"/>
              </a:ext>
            </a:extLst>
          </p:cNvPr>
          <p:cNvSpPr txBox="1">
            <a:spLocks noGrp="1"/>
          </p:cNvSpPr>
          <p:nvPr>
            <p:ph type="sldNum" sz="quarter" idx="5"/>
          </p:nvPr>
        </p:nvSpPr>
        <p:spPr>
          <a:ln/>
        </p:spPr>
        <p:txBody>
          <a:bodyPr lIns="0" tIns="0" rIns="0" bIns="0" anchor="b" anchorCtr="0">
            <a:noAutofit/>
          </a:bodyPr>
          <a:lstStyle/>
          <a:p>
            <a:pPr lvl="0"/>
            <a:fld id="{67A37174-9850-4350-81BB-C89A178C1C40}" type="slidenum">
              <a:t>15</a:t>
            </a:fld>
            <a:endParaRPr lang="pl-PL"/>
          </a:p>
        </p:txBody>
      </p:sp>
      <p:sp>
        <p:nvSpPr>
          <p:cNvPr id="2" name="Symbol zastępczy obrazu slajdu 1">
            <a:extLst>
              <a:ext uri="{FF2B5EF4-FFF2-40B4-BE49-F238E27FC236}">
                <a16:creationId xmlns:a16="http://schemas.microsoft.com/office/drawing/2014/main" id="{35A012E2-159B-EECC-9F85-9D4138218163}"/>
              </a:ext>
            </a:extLst>
          </p:cNvPr>
          <p:cNvSpPr>
            <a:spLocks noGrp="1" noRot="1" noChangeAspect="1" noResize="1"/>
          </p:cNvSpPr>
          <p:nvPr>
            <p:ph type="sldImg"/>
          </p:nvPr>
        </p:nvSpPr>
        <p:spPr>
          <a:solidFill>
            <a:schemeClr val="accent1"/>
          </a:solidFill>
          <a:ln w="25400">
            <a:solidFill>
              <a:schemeClr val="accent1">
                <a:shade val="50000"/>
              </a:schemeClr>
            </a:solidFill>
            <a:prstDash val="solid"/>
          </a:ln>
        </p:spPr>
      </p:sp>
      <p:sp>
        <p:nvSpPr>
          <p:cNvPr id="3" name="Symbol zastępczy notatek 2">
            <a:extLst>
              <a:ext uri="{FF2B5EF4-FFF2-40B4-BE49-F238E27FC236}">
                <a16:creationId xmlns:a16="http://schemas.microsoft.com/office/drawing/2014/main" id="{E71E75E2-1138-780E-87BD-2971D3DF4F29}"/>
              </a:ext>
            </a:extLst>
          </p:cNvPr>
          <p:cNvSpPr txBox="1">
            <a:spLocks noGrp="1"/>
          </p:cNvSpPr>
          <p:nvPr>
            <p:ph type="body" sz="quarter" idx="1"/>
          </p:nvPr>
        </p:nvSpPr>
        <p:spPr/>
        <p:txBody>
          <a:bodyPr/>
          <a:lstStyle/>
          <a:p>
            <a:endParaRPr lang="pl-PL"/>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ymbol zastępczy numeru slajdu 6">
            <a:extLst>
              <a:ext uri="{FF2B5EF4-FFF2-40B4-BE49-F238E27FC236}">
                <a16:creationId xmlns:a16="http://schemas.microsoft.com/office/drawing/2014/main" id="{450EBA13-3290-3258-D3E9-FAB96341CB33}"/>
              </a:ext>
            </a:extLst>
          </p:cNvPr>
          <p:cNvSpPr txBox="1">
            <a:spLocks noGrp="1"/>
          </p:cNvSpPr>
          <p:nvPr>
            <p:ph type="sldNum" sz="quarter" idx="5"/>
          </p:nvPr>
        </p:nvSpPr>
        <p:spPr>
          <a:ln/>
        </p:spPr>
        <p:txBody>
          <a:bodyPr lIns="0" tIns="0" rIns="0" bIns="0" anchor="b" anchorCtr="0">
            <a:noAutofit/>
          </a:bodyPr>
          <a:lstStyle/>
          <a:p>
            <a:pPr lvl="0"/>
            <a:fld id="{1642A944-2142-4338-838A-2F3444994336}" type="slidenum">
              <a:t>16</a:t>
            </a:fld>
            <a:endParaRPr lang="pl-PL"/>
          </a:p>
        </p:txBody>
      </p:sp>
      <p:sp>
        <p:nvSpPr>
          <p:cNvPr id="2" name="Symbol zastępczy obrazu slajdu 1">
            <a:extLst>
              <a:ext uri="{FF2B5EF4-FFF2-40B4-BE49-F238E27FC236}">
                <a16:creationId xmlns:a16="http://schemas.microsoft.com/office/drawing/2014/main" id="{7231177F-9E7B-A3E2-B5C7-7879C12694C1}"/>
              </a:ext>
            </a:extLst>
          </p:cNvPr>
          <p:cNvSpPr>
            <a:spLocks noGrp="1" noRot="1" noChangeAspect="1" noResize="1"/>
          </p:cNvSpPr>
          <p:nvPr>
            <p:ph type="sldImg"/>
          </p:nvPr>
        </p:nvSpPr>
        <p:spPr>
          <a:solidFill>
            <a:schemeClr val="accent1"/>
          </a:solidFill>
          <a:ln w="25400">
            <a:solidFill>
              <a:schemeClr val="accent1">
                <a:shade val="50000"/>
              </a:schemeClr>
            </a:solidFill>
            <a:prstDash val="solid"/>
          </a:ln>
        </p:spPr>
      </p:sp>
      <p:sp>
        <p:nvSpPr>
          <p:cNvPr id="3" name="Symbol zastępczy notatek 2">
            <a:extLst>
              <a:ext uri="{FF2B5EF4-FFF2-40B4-BE49-F238E27FC236}">
                <a16:creationId xmlns:a16="http://schemas.microsoft.com/office/drawing/2014/main" id="{0745DF0A-E156-758B-0105-5C6C2F6697E3}"/>
              </a:ext>
            </a:extLst>
          </p:cNvPr>
          <p:cNvSpPr txBox="1">
            <a:spLocks noGrp="1"/>
          </p:cNvSpPr>
          <p:nvPr>
            <p:ph type="body" sz="quarter" idx="1"/>
          </p:nvPr>
        </p:nvSpPr>
        <p:spPr/>
        <p:txBody>
          <a:bodyPr/>
          <a:lstStyle/>
          <a:p>
            <a:endParaRPr lang="pl-PL"/>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ymbol zastępczy numeru slajdu 6">
            <a:extLst>
              <a:ext uri="{FF2B5EF4-FFF2-40B4-BE49-F238E27FC236}">
                <a16:creationId xmlns:a16="http://schemas.microsoft.com/office/drawing/2014/main" id="{426A465E-D87F-9641-C2F4-A95479BF07BE}"/>
              </a:ext>
            </a:extLst>
          </p:cNvPr>
          <p:cNvSpPr txBox="1">
            <a:spLocks noGrp="1"/>
          </p:cNvSpPr>
          <p:nvPr>
            <p:ph type="sldNum" sz="quarter" idx="5"/>
          </p:nvPr>
        </p:nvSpPr>
        <p:spPr>
          <a:ln/>
        </p:spPr>
        <p:txBody>
          <a:bodyPr lIns="0" tIns="0" rIns="0" bIns="0" anchor="b" anchorCtr="0">
            <a:noAutofit/>
          </a:bodyPr>
          <a:lstStyle/>
          <a:p>
            <a:pPr lvl="0"/>
            <a:fld id="{82C05494-1D5B-489E-AAD9-C22B96B85773}" type="slidenum">
              <a:t>17</a:t>
            </a:fld>
            <a:endParaRPr lang="pl-PL"/>
          </a:p>
        </p:txBody>
      </p:sp>
      <p:sp>
        <p:nvSpPr>
          <p:cNvPr id="2" name="Symbol zastępczy obrazu slajdu 1">
            <a:extLst>
              <a:ext uri="{FF2B5EF4-FFF2-40B4-BE49-F238E27FC236}">
                <a16:creationId xmlns:a16="http://schemas.microsoft.com/office/drawing/2014/main" id="{404666CC-AF72-B235-1828-0664B85FB565}"/>
              </a:ext>
            </a:extLst>
          </p:cNvPr>
          <p:cNvSpPr>
            <a:spLocks noGrp="1" noRot="1" noChangeAspect="1" noResize="1"/>
          </p:cNvSpPr>
          <p:nvPr>
            <p:ph type="sldImg"/>
          </p:nvPr>
        </p:nvSpPr>
        <p:spPr>
          <a:solidFill>
            <a:schemeClr val="accent1"/>
          </a:solidFill>
          <a:ln w="25400">
            <a:solidFill>
              <a:schemeClr val="accent1">
                <a:shade val="50000"/>
              </a:schemeClr>
            </a:solidFill>
            <a:prstDash val="solid"/>
          </a:ln>
        </p:spPr>
      </p:sp>
      <p:sp>
        <p:nvSpPr>
          <p:cNvPr id="3" name="Symbol zastępczy notatek 2">
            <a:extLst>
              <a:ext uri="{FF2B5EF4-FFF2-40B4-BE49-F238E27FC236}">
                <a16:creationId xmlns:a16="http://schemas.microsoft.com/office/drawing/2014/main" id="{49B70DB6-718B-50AC-9211-C4EDC8BD1F2B}"/>
              </a:ext>
            </a:extLst>
          </p:cNvPr>
          <p:cNvSpPr txBox="1">
            <a:spLocks noGrp="1"/>
          </p:cNvSpPr>
          <p:nvPr>
            <p:ph type="body" sz="quarter" idx="1"/>
          </p:nvPr>
        </p:nvSpPr>
        <p:spPr/>
        <p:txBody>
          <a:bodyPr/>
          <a:lstStyle/>
          <a:p>
            <a:endParaRPr lang="pl-PL"/>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ymbol zastępczy numeru slajdu 6">
            <a:extLst>
              <a:ext uri="{FF2B5EF4-FFF2-40B4-BE49-F238E27FC236}">
                <a16:creationId xmlns:a16="http://schemas.microsoft.com/office/drawing/2014/main" id="{A3590927-4F62-E88C-ED6A-A9803BDF9BFE}"/>
              </a:ext>
            </a:extLst>
          </p:cNvPr>
          <p:cNvSpPr txBox="1">
            <a:spLocks noGrp="1"/>
          </p:cNvSpPr>
          <p:nvPr>
            <p:ph type="sldNum" sz="quarter" idx="5"/>
          </p:nvPr>
        </p:nvSpPr>
        <p:spPr>
          <a:ln/>
        </p:spPr>
        <p:txBody>
          <a:bodyPr lIns="0" tIns="0" rIns="0" bIns="0" anchor="b" anchorCtr="0">
            <a:noAutofit/>
          </a:bodyPr>
          <a:lstStyle/>
          <a:p>
            <a:pPr lvl="0"/>
            <a:fld id="{04D39E64-2D30-4AD3-8AF8-457EBB532D29}" type="slidenum">
              <a:t>18</a:t>
            </a:fld>
            <a:endParaRPr lang="pl-PL"/>
          </a:p>
        </p:txBody>
      </p:sp>
      <p:sp>
        <p:nvSpPr>
          <p:cNvPr id="2" name="Symbol zastępczy obrazu slajdu 1">
            <a:extLst>
              <a:ext uri="{FF2B5EF4-FFF2-40B4-BE49-F238E27FC236}">
                <a16:creationId xmlns:a16="http://schemas.microsoft.com/office/drawing/2014/main" id="{46623FA2-ECA2-E871-7B31-4E499AFFDB7A}"/>
              </a:ext>
            </a:extLst>
          </p:cNvPr>
          <p:cNvSpPr>
            <a:spLocks noGrp="1" noRot="1" noChangeAspect="1" noResize="1"/>
          </p:cNvSpPr>
          <p:nvPr>
            <p:ph type="sldImg"/>
          </p:nvPr>
        </p:nvSpPr>
        <p:spPr>
          <a:solidFill>
            <a:schemeClr val="accent1"/>
          </a:solidFill>
          <a:ln w="25400">
            <a:solidFill>
              <a:schemeClr val="accent1">
                <a:shade val="50000"/>
              </a:schemeClr>
            </a:solidFill>
            <a:prstDash val="solid"/>
          </a:ln>
        </p:spPr>
      </p:sp>
      <p:sp>
        <p:nvSpPr>
          <p:cNvPr id="3" name="Symbol zastępczy notatek 2">
            <a:extLst>
              <a:ext uri="{FF2B5EF4-FFF2-40B4-BE49-F238E27FC236}">
                <a16:creationId xmlns:a16="http://schemas.microsoft.com/office/drawing/2014/main" id="{5CBF5CEC-7607-EF75-C438-A9C776E82873}"/>
              </a:ext>
            </a:extLst>
          </p:cNvPr>
          <p:cNvSpPr txBox="1">
            <a:spLocks noGrp="1"/>
          </p:cNvSpPr>
          <p:nvPr>
            <p:ph type="body" sz="quarter" idx="1"/>
          </p:nvPr>
        </p:nvSpPr>
        <p:spPr/>
        <p:txBody>
          <a:bodyPr/>
          <a:lstStyle/>
          <a:p>
            <a:endParaRPr lang="pl-P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pl-PL"/>
              <a:t>Kliknij, aby edytować styl</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pl-PL"/>
              <a:t>Kliknij, aby edytować styl wzorca podtytułu</a:t>
            </a:r>
            <a:endParaRPr lang="en-US" dirty="0"/>
          </a:p>
        </p:txBody>
      </p:sp>
      <p:sp>
        <p:nvSpPr>
          <p:cNvPr id="4" name="Date Placeholder 3"/>
          <p:cNvSpPr>
            <a:spLocks noGrp="1"/>
          </p:cNvSpPr>
          <p:nvPr>
            <p:ph type="dt" sz="half" idx="10"/>
          </p:nvPr>
        </p:nvSpPr>
        <p:spPr/>
        <p:txBody>
          <a:bodyPr/>
          <a:lstStyle/>
          <a:p>
            <a:fld id="{37D930EF-F820-4DF2-B3AF-1849E2CE4298}" type="datetimeFigureOut">
              <a:rPr lang="pl-PL" smtClean="0"/>
              <a:t>16.02.2023</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297AD178-8F1F-4E63-9F59-3572C499C56D}" type="slidenum">
              <a:rPr lang="pl-PL" smtClean="0"/>
              <a:t>‹#›</a:t>
            </a:fld>
            <a:endParaRPr lang="pl-PL"/>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36527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37D930EF-F820-4DF2-B3AF-1849E2CE4298}" type="datetimeFigureOut">
              <a:rPr lang="pl-PL" smtClean="0"/>
              <a:t>16.02.2023</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297AD178-8F1F-4E63-9F59-3572C499C56D}" type="slidenum">
              <a:rPr lang="pl-PL" smtClean="0"/>
              <a:t>‹#›</a:t>
            </a:fld>
            <a:endParaRPr lang="pl-PL"/>
          </a:p>
        </p:txBody>
      </p:sp>
    </p:spTree>
    <p:extLst>
      <p:ext uri="{BB962C8B-B14F-4D97-AF65-F5344CB8AC3E}">
        <p14:creationId xmlns:p14="http://schemas.microsoft.com/office/powerpoint/2010/main" val="41589261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ytuł pionowy i teks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pl-PL"/>
              <a:t>Kliknij, aby edytować styl</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37D930EF-F820-4DF2-B3AF-1849E2CE4298}" type="datetimeFigureOut">
              <a:rPr lang="pl-PL" smtClean="0"/>
              <a:t>16.02.2023</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297AD178-8F1F-4E63-9F59-3572C499C56D}" type="slidenum">
              <a:rPr lang="pl-PL" smtClean="0"/>
              <a:t>‹#›</a:t>
            </a:fld>
            <a:endParaRPr lang="pl-PL"/>
          </a:p>
        </p:txBody>
      </p:sp>
    </p:spTree>
    <p:extLst>
      <p:ext uri="{BB962C8B-B14F-4D97-AF65-F5344CB8AC3E}">
        <p14:creationId xmlns:p14="http://schemas.microsoft.com/office/powerpoint/2010/main" val="38423020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37D930EF-F820-4DF2-B3AF-1849E2CE4298}" type="datetimeFigureOut">
              <a:rPr lang="pl-PL" smtClean="0"/>
              <a:t>16.02.2023</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297AD178-8F1F-4E63-9F59-3572C499C56D}" type="slidenum">
              <a:rPr lang="pl-PL" smtClean="0"/>
              <a:t>‹#›</a:t>
            </a:fld>
            <a:endParaRPr lang="pl-PL"/>
          </a:p>
        </p:txBody>
      </p:sp>
    </p:spTree>
    <p:extLst>
      <p:ext uri="{BB962C8B-B14F-4D97-AF65-F5344CB8AC3E}">
        <p14:creationId xmlns:p14="http://schemas.microsoft.com/office/powerpoint/2010/main" val="41070737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pl-PL"/>
              <a:t>Kliknij, aby edytować styl</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37D930EF-F820-4DF2-B3AF-1849E2CE4298}" type="datetimeFigureOut">
              <a:rPr lang="pl-PL" smtClean="0"/>
              <a:t>16.02.2023</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297AD178-8F1F-4E63-9F59-3572C499C56D}" type="slidenum">
              <a:rPr lang="pl-PL" smtClean="0"/>
              <a:t>‹#›</a:t>
            </a:fld>
            <a:endParaRPr lang="pl-PL"/>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0913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pl-PL"/>
              <a:t>Kliknij, aby edytować styl</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fld id="{37D930EF-F820-4DF2-B3AF-1849E2CE4298}" type="datetimeFigureOut">
              <a:rPr lang="pl-PL" smtClean="0"/>
              <a:t>16.02.2023</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297AD178-8F1F-4E63-9F59-3572C499C56D}" type="slidenum">
              <a:rPr lang="pl-PL" smtClean="0"/>
              <a:t>‹#›</a:t>
            </a:fld>
            <a:endParaRPr lang="pl-PL"/>
          </a:p>
        </p:txBody>
      </p:sp>
    </p:spTree>
    <p:extLst>
      <p:ext uri="{BB962C8B-B14F-4D97-AF65-F5344CB8AC3E}">
        <p14:creationId xmlns:p14="http://schemas.microsoft.com/office/powerpoint/2010/main" val="35367378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pl-PL"/>
              <a:t>Kliknij, aby edytować styl</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Content Placeholder 3"/>
          <p:cNvSpPr>
            <a:spLocks noGrp="1"/>
          </p:cNvSpPr>
          <p:nvPr>
            <p:ph sz="half" idx="2"/>
          </p:nvPr>
        </p:nvSpPr>
        <p:spPr>
          <a:xfrm>
            <a:off x="1097280" y="2582334"/>
            <a:ext cx="4937760" cy="3378200"/>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Content Placeholder 5"/>
          <p:cNvSpPr>
            <a:spLocks noGrp="1"/>
          </p:cNvSpPr>
          <p:nvPr>
            <p:ph sz="quarter" idx="4"/>
          </p:nvPr>
        </p:nvSpPr>
        <p:spPr>
          <a:xfrm>
            <a:off x="6217920" y="2582334"/>
            <a:ext cx="4937760" cy="3378200"/>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fld id="{37D930EF-F820-4DF2-B3AF-1849E2CE4298}" type="datetimeFigureOut">
              <a:rPr lang="pl-PL" smtClean="0"/>
              <a:t>16.02.2023</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297AD178-8F1F-4E63-9F59-3572C499C56D}" type="slidenum">
              <a:rPr lang="pl-PL" smtClean="0"/>
              <a:t>‹#›</a:t>
            </a:fld>
            <a:endParaRPr lang="pl-PL"/>
          </a:p>
        </p:txBody>
      </p:sp>
    </p:spTree>
    <p:extLst>
      <p:ext uri="{BB962C8B-B14F-4D97-AF65-F5344CB8AC3E}">
        <p14:creationId xmlns:p14="http://schemas.microsoft.com/office/powerpoint/2010/main" val="283572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Date Placeholder 2"/>
          <p:cNvSpPr>
            <a:spLocks noGrp="1"/>
          </p:cNvSpPr>
          <p:nvPr>
            <p:ph type="dt" sz="half" idx="10"/>
          </p:nvPr>
        </p:nvSpPr>
        <p:spPr/>
        <p:txBody>
          <a:bodyPr/>
          <a:lstStyle/>
          <a:p>
            <a:fld id="{37D930EF-F820-4DF2-B3AF-1849E2CE4298}" type="datetimeFigureOut">
              <a:rPr lang="pl-PL" smtClean="0"/>
              <a:t>16.02.2023</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297AD178-8F1F-4E63-9F59-3572C499C56D}" type="slidenum">
              <a:rPr lang="pl-PL" smtClean="0"/>
              <a:t>‹#›</a:t>
            </a:fld>
            <a:endParaRPr lang="pl-PL"/>
          </a:p>
        </p:txBody>
      </p:sp>
    </p:spTree>
    <p:extLst>
      <p:ext uri="{BB962C8B-B14F-4D97-AF65-F5344CB8AC3E}">
        <p14:creationId xmlns:p14="http://schemas.microsoft.com/office/powerpoint/2010/main" val="2774382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usty">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37D930EF-F820-4DF2-B3AF-1849E2CE4298}" type="datetimeFigureOut">
              <a:rPr lang="pl-PL" smtClean="0"/>
              <a:t>16.02.2023</a:t>
            </a:fld>
            <a:endParaRPr lang="pl-PL"/>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pl-PL"/>
          </a:p>
        </p:txBody>
      </p:sp>
      <p:sp>
        <p:nvSpPr>
          <p:cNvPr id="9" name="Slide Number Placeholder 8"/>
          <p:cNvSpPr>
            <a:spLocks noGrp="1"/>
          </p:cNvSpPr>
          <p:nvPr>
            <p:ph type="sldNum" sz="quarter" idx="12"/>
          </p:nvPr>
        </p:nvSpPr>
        <p:spPr/>
        <p:txBody>
          <a:bodyPr/>
          <a:lstStyle/>
          <a:p>
            <a:fld id="{297AD178-8F1F-4E63-9F59-3572C499C56D}" type="slidenum">
              <a:rPr lang="pl-PL" smtClean="0"/>
              <a:t>‹#›</a:t>
            </a:fld>
            <a:endParaRPr lang="pl-PL"/>
          </a:p>
        </p:txBody>
      </p:sp>
    </p:spTree>
    <p:extLst>
      <p:ext uri="{BB962C8B-B14F-4D97-AF65-F5344CB8AC3E}">
        <p14:creationId xmlns:p14="http://schemas.microsoft.com/office/powerpoint/2010/main" val="23867209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Zawartość z podpisem">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pl-PL"/>
              <a:t>Kliknij, aby edytować styl</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7D930EF-F820-4DF2-B3AF-1849E2CE4298}" type="datetimeFigureOut">
              <a:rPr lang="pl-PL" smtClean="0"/>
              <a:t>16.02.2023</a:t>
            </a:fld>
            <a:endParaRPr lang="pl-PL"/>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pl-PL"/>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297AD178-8F1F-4E63-9F59-3572C499C56D}" type="slidenum">
              <a:rPr lang="pl-PL" smtClean="0"/>
              <a:t>‹#›</a:t>
            </a:fld>
            <a:endParaRPr lang="pl-PL"/>
          </a:p>
        </p:txBody>
      </p:sp>
    </p:spTree>
    <p:extLst>
      <p:ext uri="{BB962C8B-B14F-4D97-AF65-F5344CB8AC3E}">
        <p14:creationId xmlns:p14="http://schemas.microsoft.com/office/powerpoint/2010/main" val="21515100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pl-PL"/>
              <a:t>Kliknij, aby edytować styl</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Kliknij ikonę, aby dodać obraz</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37D930EF-F820-4DF2-B3AF-1849E2CE4298}" type="datetimeFigureOut">
              <a:rPr lang="pl-PL" smtClean="0"/>
              <a:t>16.02.2023</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297AD178-8F1F-4E63-9F59-3572C499C56D}" type="slidenum">
              <a:rPr lang="pl-PL" smtClean="0"/>
              <a:t>‹#›</a:t>
            </a:fld>
            <a:endParaRPr lang="pl-PL"/>
          </a:p>
        </p:txBody>
      </p:sp>
    </p:spTree>
    <p:extLst>
      <p:ext uri="{BB962C8B-B14F-4D97-AF65-F5344CB8AC3E}">
        <p14:creationId xmlns:p14="http://schemas.microsoft.com/office/powerpoint/2010/main" val="25197003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pl-PL"/>
              <a:t>Kliknij, aby edytować styl</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37D930EF-F820-4DF2-B3AF-1849E2CE4298}" type="datetimeFigureOut">
              <a:rPr lang="pl-PL" smtClean="0"/>
              <a:t>16.02.2023</a:t>
            </a:fld>
            <a:endParaRPr lang="pl-PL"/>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pl-PL"/>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297AD178-8F1F-4E63-9F59-3572C499C56D}" type="slidenum">
              <a:rPr lang="pl-PL" smtClean="0"/>
              <a:t>‹#›</a:t>
            </a:fld>
            <a:endParaRPr lang="pl-PL"/>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436482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mosina.aqi.eco/pl" TargetMode="External"/><Relationship Id="rId2" Type="http://schemas.openxmlformats.org/officeDocument/2006/relationships/hyperlink" Target="https://powietrze.gios.gov.pl/pjp/current"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tmp"/><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FC84A8F-2E45-738B-B99B-33F8FFE68971}"/>
              </a:ext>
            </a:extLst>
          </p:cNvPr>
          <p:cNvSpPr>
            <a:spLocks noGrp="1"/>
          </p:cNvSpPr>
          <p:nvPr>
            <p:ph type="ctrTitle"/>
          </p:nvPr>
        </p:nvSpPr>
        <p:spPr/>
        <p:txBody>
          <a:bodyPr>
            <a:noAutofit/>
          </a:bodyPr>
          <a:lstStyle/>
          <a:p>
            <a:r>
              <a:rPr lang="pl-PL" sz="4400" dirty="0"/>
              <a:t>Zanieczyszczenie powietrza w gminie Mosina</a:t>
            </a:r>
            <a:br>
              <a:rPr lang="pl-PL" sz="4400" dirty="0"/>
            </a:br>
            <a:r>
              <a:rPr lang="pl-PL" sz="4400" dirty="0"/>
              <a:t>Dotacje na wymianę źródeł ciepła </a:t>
            </a:r>
            <a:br>
              <a:rPr lang="pl-PL" sz="4400" dirty="0"/>
            </a:br>
            <a:r>
              <a:rPr lang="pl-PL" sz="4400" dirty="0"/>
              <a:t>Działania proekologiczne w gminie Mosina</a:t>
            </a:r>
          </a:p>
        </p:txBody>
      </p:sp>
      <p:sp>
        <p:nvSpPr>
          <p:cNvPr id="3" name="Podtytuł 2">
            <a:extLst>
              <a:ext uri="{FF2B5EF4-FFF2-40B4-BE49-F238E27FC236}">
                <a16:creationId xmlns:a16="http://schemas.microsoft.com/office/drawing/2014/main" id="{AD0D6EBC-2BAE-5906-A36F-5A0848B08ABB}"/>
              </a:ext>
            </a:extLst>
          </p:cNvPr>
          <p:cNvSpPr>
            <a:spLocks noGrp="1"/>
          </p:cNvSpPr>
          <p:nvPr>
            <p:ph type="subTitle" idx="1"/>
          </p:nvPr>
        </p:nvSpPr>
        <p:spPr/>
        <p:txBody>
          <a:bodyPr/>
          <a:lstStyle/>
          <a:p>
            <a:endParaRPr lang="pl-PL" dirty="0"/>
          </a:p>
        </p:txBody>
      </p:sp>
    </p:spTree>
    <p:extLst>
      <p:ext uri="{BB962C8B-B14F-4D97-AF65-F5344CB8AC3E}">
        <p14:creationId xmlns:p14="http://schemas.microsoft.com/office/powerpoint/2010/main" val="26567171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a:extLst>
              <a:ext uri="{FF2B5EF4-FFF2-40B4-BE49-F238E27FC236}">
                <a16:creationId xmlns:a16="http://schemas.microsoft.com/office/drawing/2014/main" id="{0A16091A-045E-9AD2-007F-861851D7DC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60301" y="0"/>
            <a:ext cx="4471398" cy="6331296"/>
          </a:xfrm>
          <a:prstGeom prst="rect">
            <a:avLst/>
          </a:prstGeom>
        </p:spPr>
      </p:pic>
    </p:spTree>
    <p:extLst>
      <p:ext uri="{BB962C8B-B14F-4D97-AF65-F5344CB8AC3E}">
        <p14:creationId xmlns:p14="http://schemas.microsoft.com/office/powerpoint/2010/main" val="16463413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Wykres 3">
            <a:extLst>
              <a:ext uri="{FF2B5EF4-FFF2-40B4-BE49-F238E27FC236}">
                <a16:creationId xmlns:a16="http://schemas.microsoft.com/office/drawing/2014/main" id="{F88295AB-2F81-73EA-B5F1-21DB8D07EE5E}"/>
              </a:ext>
            </a:extLst>
          </p:cNvPr>
          <p:cNvGraphicFramePr>
            <a:graphicFrameLocks/>
          </p:cNvGraphicFramePr>
          <p:nvPr/>
        </p:nvGraphicFramePr>
        <p:xfrm>
          <a:off x="2396133" y="859035"/>
          <a:ext cx="7399734" cy="5139929"/>
        </p:xfrm>
        <a:graphic>
          <a:graphicData uri="http://schemas.openxmlformats.org/drawingml/2006/chart">
            <c:chart xmlns:c="http://schemas.openxmlformats.org/drawingml/2006/chart" xmlns:r="http://schemas.openxmlformats.org/officeDocument/2006/relationships" r:id="rId2"/>
          </a:graphicData>
        </a:graphic>
      </p:graphicFrame>
      <p:sp>
        <p:nvSpPr>
          <p:cNvPr id="5" name="pole tekstowe 4">
            <a:extLst>
              <a:ext uri="{FF2B5EF4-FFF2-40B4-BE49-F238E27FC236}">
                <a16:creationId xmlns:a16="http://schemas.microsoft.com/office/drawing/2014/main" id="{2DBEC345-68FA-7A8B-DEE7-1420759461D7}"/>
              </a:ext>
            </a:extLst>
          </p:cNvPr>
          <p:cNvSpPr txBox="1"/>
          <p:nvPr/>
        </p:nvSpPr>
        <p:spPr>
          <a:xfrm>
            <a:off x="10016455" y="2390862"/>
            <a:ext cx="1929468" cy="1446550"/>
          </a:xfrm>
          <a:prstGeom prst="rect">
            <a:avLst/>
          </a:prstGeom>
          <a:noFill/>
        </p:spPr>
        <p:txBody>
          <a:bodyPr wrap="square" rtlCol="0">
            <a:spAutoFit/>
          </a:bodyPr>
          <a:lstStyle/>
          <a:p>
            <a:r>
              <a:rPr lang="pl-PL" sz="1400" dirty="0"/>
              <a:t>  Liczba złożonych wniosków</a:t>
            </a:r>
          </a:p>
          <a:p>
            <a:endParaRPr lang="pl-PL" sz="1400" dirty="0"/>
          </a:p>
          <a:p>
            <a:r>
              <a:rPr lang="pl-PL" sz="1400" dirty="0"/>
              <a:t>  Liczba zrealizowanych przedsięwzięć</a:t>
            </a:r>
          </a:p>
          <a:p>
            <a:endParaRPr lang="pl-PL" dirty="0"/>
          </a:p>
        </p:txBody>
      </p:sp>
      <p:sp>
        <p:nvSpPr>
          <p:cNvPr id="6" name="Prostokąt 5">
            <a:extLst>
              <a:ext uri="{FF2B5EF4-FFF2-40B4-BE49-F238E27FC236}">
                <a16:creationId xmlns:a16="http://schemas.microsoft.com/office/drawing/2014/main" id="{6B6BE6F6-C3C0-7840-3F67-462C9A876D99}"/>
              </a:ext>
            </a:extLst>
          </p:cNvPr>
          <p:cNvSpPr/>
          <p:nvPr/>
        </p:nvSpPr>
        <p:spPr>
          <a:xfrm>
            <a:off x="9999677" y="2461332"/>
            <a:ext cx="151002" cy="156033"/>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a:extLst>
              <a:ext uri="{FF2B5EF4-FFF2-40B4-BE49-F238E27FC236}">
                <a16:creationId xmlns:a16="http://schemas.microsoft.com/office/drawing/2014/main" id="{51FE9625-40DE-6828-F1D1-3A845A5EABB6}"/>
              </a:ext>
            </a:extLst>
          </p:cNvPr>
          <p:cNvSpPr/>
          <p:nvPr/>
        </p:nvSpPr>
        <p:spPr>
          <a:xfrm>
            <a:off x="9999677" y="3071355"/>
            <a:ext cx="151002" cy="156033"/>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28241914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818309B-A38A-36AE-E29C-0E223F85623E}"/>
              </a:ext>
            </a:extLst>
          </p:cNvPr>
          <p:cNvSpPr txBox="1">
            <a:spLocks noGrp="1"/>
          </p:cNvSpPr>
          <p:nvPr>
            <p:ph type="title" idx="4294967295"/>
          </p:nvPr>
        </p:nvSpPr>
        <p:spPr/>
        <p:txBody>
          <a:bodyPr>
            <a:normAutofit/>
          </a:bodyPr>
          <a:lstStyle/>
          <a:p>
            <a:pPr lvl="0"/>
            <a:r>
              <a:rPr lang="pl-PL" sz="4300" dirty="0"/>
              <a:t>Główne problemy środowiskowe w gminie Mosina</a:t>
            </a:r>
          </a:p>
        </p:txBody>
      </p:sp>
      <p:sp>
        <p:nvSpPr>
          <p:cNvPr id="3" name="Symbol zastępczy zawartości 2">
            <a:extLst>
              <a:ext uri="{FF2B5EF4-FFF2-40B4-BE49-F238E27FC236}">
                <a16:creationId xmlns:a16="http://schemas.microsoft.com/office/drawing/2014/main" id="{768101DF-3958-1FD5-5D71-9BE44C99C588}"/>
              </a:ext>
            </a:extLst>
          </p:cNvPr>
          <p:cNvSpPr txBox="1">
            <a:spLocks noGrp="1"/>
          </p:cNvSpPr>
          <p:nvPr>
            <p:ph type="body" idx="4294967295"/>
          </p:nvPr>
        </p:nvSpPr>
        <p:spPr/>
        <p:txBody>
          <a:bodyPr/>
          <a:lstStyle/>
          <a:p>
            <a:pPr lvl="0">
              <a:spcBef>
                <a:spcPts val="1001"/>
              </a:spcBef>
              <a:buFont typeface="Arial" pitchFamily="32"/>
              <a:buChar char="•"/>
            </a:pPr>
            <a:r>
              <a:rPr lang="pl-PL" dirty="0"/>
              <a:t>zanieczyszczenie powietrza atmosferycznego i postępujące zmiany klimatyczne,</a:t>
            </a:r>
          </a:p>
          <a:p>
            <a:pPr lvl="0">
              <a:spcBef>
                <a:spcPts val="1001"/>
              </a:spcBef>
              <a:buFont typeface="Arial" pitchFamily="32"/>
              <a:buChar char="•"/>
            </a:pPr>
            <a:r>
              <a:rPr lang="pl-PL" dirty="0"/>
              <a:t>niedostateczny poziom skanalizowania gminy,</a:t>
            </a:r>
          </a:p>
          <a:p>
            <a:pPr lvl="0">
              <a:spcBef>
                <a:spcPts val="1001"/>
              </a:spcBef>
              <a:buFont typeface="Arial" pitchFamily="32"/>
              <a:buChar char="•"/>
            </a:pPr>
            <a:r>
              <a:rPr lang="pl-PL" dirty="0"/>
              <a:t>użytkowanie wyrobów zawierających azbest,</a:t>
            </a:r>
          </a:p>
          <a:p>
            <a:pPr lvl="0">
              <a:spcBef>
                <a:spcPts val="1001"/>
              </a:spcBef>
              <a:buFont typeface="Arial" pitchFamily="32"/>
              <a:buChar char="•"/>
            </a:pPr>
            <a:r>
              <a:rPr lang="pl-PL" dirty="0"/>
              <a:t>pogarszający się bilans wodny,</a:t>
            </a:r>
          </a:p>
          <a:p>
            <a:pPr lvl="0">
              <a:spcBef>
                <a:spcPts val="1001"/>
              </a:spcBef>
              <a:buFont typeface="Arial" pitchFamily="32"/>
              <a:buChar char="•"/>
            </a:pPr>
            <a:r>
              <a:rPr lang="pl-PL" dirty="0"/>
              <a:t>wzrastający strumień odpadów komunalnych i zaśmiecenie środowiska,</a:t>
            </a:r>
          </a:p>
          <a:p>
            <a:pPr lvl="0">
              <a:spcBef>
                <a:spcPts val="1001"/>
              </a:spcBef>
              <a:buFont typeface="Arial" pitchFamily="32"/>
              <a:buChar char="•"/>
            </a:pPr>
            <a:r>
              <a:rPr lang="pl-PL" dirty="0"/>
              <a:t>rosnąca presja na obszary i obiekty chronione.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4">
            <a:extLst>
              <a:ext uri="{FF2B5EF4-FFF2-40B4-BE49-F238E27FC236}">
                <a16:creationId xmlns:a16="http://schemas.microsoft.com/office/drawing/2014/main" id="{FBF0C146-C784-48FB-DCE9-2EFD75A07B4B}"/>
              </a:ext>
            </a:extLst>
          </p:cNvPr>
          <p:cNvSpPr txBox="1">
            <a:spLocks noGrp="1"/>
          </p:cNvSpPr>
          <p:nvPr>
            <p:ph type="title" idx="4294967295"/>
          </p:nvPr>
        </p:nvSpPr>
        <p:spPr>
          <a:xfrm>
            <a:off x="1066800" y="464651"/>
            <a:ext cx="10058400" cy="831349"/>
          </a:xfrm>
        </p:spPr>
        <p:txBody>
          <a:bodyPr>
            <a:normAutofit/>
          </a:bodyPr>
          <a:lstStyle/>
          <a:p>
            <a:pPr lvl="0"/>
            <a:r>
              <a:rPr lang="pl-PL" sz="4300" dirty="0"/>
              <a:t>Priorytetowe kierunki działań gminy</a:t>
            </a:r>
          </a:p>
        </p:txBody>
      </p:sp>
      <p:sp>
        <p:nvSpPr>
          <p:cNvPr id="3" name="Symbol zastępczy zawartości 5">
            <a:extLst>
              <a:ext uri="{FF2B5EF4-FFF2-40B4-BE49-F238E27FC236}">
                <a16:creationId xmlns:a16="http://schemas.microsoft.com/office/drawing/2014/main" id="{C326AA88-AC67-60F5-1116-E3C6908EF206}"/>
              </a:ext>
            </a:extLst>
          </p:cNvPr>
          <p:cNvSpPr txBox="1">
            <a:spLocks noGrp="1"/>
          </p:cNvSpPr>
          <p:nvPr>
            <p:ph type="body" idx="4294967295"/>
          </p:nvPr>
        </p:nvSpPr>
        <p:spPr>
          <a:xfrm>
            <a:off x="932759" y="1296000"/>
            <a:ext cx="10515240" cy="5400000"/>
          </a:xfrm>
        </p:spPr>
        <p:txBody>
          <a:bodyPr/>
          <a:lstStyle/>
          <a:p>
            <a:pPr lvl="0">
              <a:spcBef>
                <a:spcPts val="1001"/>
              </a:spcBef>
              <a:buFont typeface="Arial" pitchFamily="32"/>
              <a:buChar char="•"/>
            </a:pPr>
            <a:r>
              <a:rPr lang="pl-PL" dirty="0"/>
              <a:t>ograniczanie niskiej emisji poprzez wymianę źródeł ciepła na proekologiczne, w szczególności  na wykorzystujące odnawialne źródła energii,</a:t>
            </a:r>
          </a:p>
          <a:p>
            <a:pPr lvl="0">
              <a:spcBef>
                <a:spcPts val="1001"/>
              </a:spcBef>
              <a:buFont typeface="Arial" pitchFamily="32"/>
              <a:buChar char="•"/>
            </a:pPr>
            <a:r>
              <a:rPr lang="pl-PL" dirty="0"/>
              <a:t>osiągnięcie wymaganego poziomu skanalizowania w obszarach tzw. aglomeracji ściekowych,</a:t>
            </a:r>
          </a:p>
          <a:p>
            <a:pPr lvl="0">
              <a:spcBef>
                <a:spcPts val="1001"/>
              </a:spcBef>
              <a:buFont typeface="Arial" pitchFamily="32"/>
              <a:buChar char="•"/>
            </a:pPr>
            <a:r>
              <a:rPr lang="pl-PL" dirty="0"/>
              <a:t>eliminacja z użytkowania wyrobów zawierających azbest,</a:t>
            </a:r>
          </a:p>
          <a:p>
            <a:pPr lvl="0">
              <a:spcBef>
                <a:spcPts val="1001"/>
              </a:spcBef>
              <a:buFont typeface="Arial" pitchFamily="32"/>
              <a:buChar char="•"/>
            </a:pPr>
            <a:r>
              <a:rPr lang="pl-PL" dirty="0"/>
              <a:t>rozwijanie terenów biologicznie czynnych, wspieranie małej retencji wody,</a:t>
            </a:r>
          </a:p>
          <a:p>
            <a:pPr lvl="0">
              <a:spcBef>
                <a:spcPts val="1001"/>
              </a:spcBef>
              <a:buFont typeface="Arial" pitchFamily="32"/>
              <a:buChar char="•"/>
            </a:pPr>
            <a:r>
              <a:rPr lang="pl-PL" dirty="0"/>
              <a:t>rozwój infrastruktury gospodarki odpadami komunalnymi,</a:t>
            </a:r>
          </a:p>
          <a:p>
            <a:pPr lvl="0">
              <a:spcBef>
                <a:spcPts val="1001"/>
              </a:spcBef>
              <a:buFont typeface="Arial" pitchFamily="32"/>
              <a:buChar char="•"/>
            </a:pPr>
            <a:r>
              <a:rPr lang="pl-PL" dirty="0"/>
              <a:t>ograniczanie wytwarzania odpadów, podnoszenie poziomu recyklingu,</a:t>
            </a:r>
          </a:p>
          <a:p>
            <a:pPr lvl="0">
              <a:spcBef>
                <a:spcPts val="1001"/>
              </a:spcBef>
              <a:buFont typeface="Arial" pitchFamily="32"/>
              <a:buChar char="•"/>
            </a:pPr>
            <a:r>
              <a:rPr lang="pl-PL" dirty="0"/>
              <a:t>działania na rzecz ochrony przyrody.</a:t>
            </a:r>
          </a:p>
          <a:p>
            <a:pPr lvl="0">
              <a:spcBef>
                <a:spcPts val="1001"/>
              </a:spcBef>
              <a:buNone/>
            </a:pPr>
            <a:endParaRPr lang="pl-PL" dirty="0"/>
          </a:p>
          <a:p>
            <a:pPr lvl="0">
              <a:spcBef>
                <a:spcPts val="1001"/>
              </a:spcBef>
              <a:buNone/>
            </a:pPr>
            <a:endParaRPr lang="pl-PL"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E974717-49C9-4FEA-D586-FA87217D0C8D}"/>
              </a:ext>
            </a:extLst>
          </p:cNvPr>
          <p:cNvSpPr txBox="1">
            <a:spLocks noGrp="1"/>
          </p:cNvSpPr>
          <p:nvPr>
            <p:ph type="title" idx="4294967295"/>
          </p:nvPr>
        </p:nvSpPr>
        <p:spPr/>
        <p:txBody>
          <a:bodyPr>
            <a:normAutofit/>
          </a:bodyPr>
          <a:lstStyle/>
          <a:p>
            <a:pPr lvl="0"/>
            <a:r>
              <a:rPr lang="pl-PL" sz="4300" dirty="0"/>
              <a:t>Przykłady działań – ochrona powietrza i klimatu</a:t>
            </a:r>
          </a:p>
        </p:txBody>
      </p:sp>
      <p:sp>
        <p:nvSpPr>
          <p:cNvPr id="3" name="Symbol zastępczy zawartości 2">
            <a:extLst>
              <a:ext uri="{FF2B5EF4-FFF2-40B4-BE49-F238E27FC236}">
                <a16:creationId xmlns:a16="http://schemas.microsoft.com/office/drawing/2014/main" id="{67DB894C-F7AE-902B-F7C4-C718AEAF3236}"/>
              </a:ext>
            </a:extLst>
          </p:cNvPr>
          <p:cNvSpPr txBox="1">
            <a:spLocks noGrp="1"/>
          </p:cNvSpPr>
          <p:nvPr>
            <p:ph type="body" idx="4294967295"/>
          </p:nvPr>
        </p:nvSpPr>
        <p:spPr/>
        <p:txBody>
          <a:bodyPr>
            <a:normAutofit lnSpcReduction="10000"/>
          </a:bodyPr>
          <a:lstStyle/>
          <a:p>
            <a:pPr lvl="0">
              <a:spcBef>
                <a:spcPts val="1001"/>
              </a:spcBef>
              <a:buFont typeface="Arial" pitchFamily="32"/>
              <a:buChar char="•"/>
            </a:pPr>
            <a:r>
              <a:rPr lang="pl-PL" dirty="0"/>
              <a:t>k</a:t>
            </a:r>
            <a:r>
              <a:rPr lang="pl-PL" sz="2000" dirty="0"/>
              <a:t>ontynuacja wspierania wymiany tzw. kopciuchów ze środków gminy,</a:t>
            </a:r>
          </a:p>
          <a:p>
            <a:pPr lvl="0">
              <a:spcBef>
                <a:spcPts val="1001"/>
              </a:spcBef>
              <a:buFont typeface="Arial" pitchFamily="32"/>
              <a:buChar char="•"/>
            </a:pPr>
            <a:r>
              <a:rPr lang="pl-PL" dirty="0"/>
              <a:t>k</a:t>
            </a:r>
            <a:r>
              <a:rPr lang="pl-PL" sz="2000" dirty="0"/>
              <a:t>ontynuacja działalności punktu programu „Czyste Powietrze” dla wspierania mieszkańców </a:t>
            </a:r>
            <a:r>
              <a:rPr lang="pl-PL" dirty="0"/>
              <a:t>w </a:t>
            </a:r>
            <a:r>
              <a:rPr lang="pl-PL" sz="2000" dirty="0"/>
              <a:t>ubieganiu się dofinansowanie,</a:t>
            </a:r>
          </a:p>
          <a:p>
            <a:pPr lvl="0">
              <a:spcBef>
                <a:spcPts val="1001"/>
              </a:spcBef>
              <a:buFont typeface="Arial" pitchFamily="32"/>
              <a:buChar char="•"/>
            </a:pPr>
            <a:r>
              <a:rPr lang="pl-PL" dirty="0"/>
              <a:t>r</a:t>
            </a:r>
            <a:r>
              <a:rPr lang="pl-PL" sz="2000" dirty="0"/>
              <a:t>ozpoczęcie realizacji programu „Ciepłe mieszkanie” dla budynków wielorodzinnych,</a:t>
            </a:r>
          </a:p>
          <a:p>
            <a:pPr lvl="0">
              <a:spcBef>
                <a:spcPts val="1001"/>
              </a:spcBef>
              <a:buFont typeface="Arial" pitchFamily="32"/>
              <a:buChar char="•"/>
            </a:pPr>
            <a:r>
              <a:rPr lang="pl-PL" dirty="0"/>
              <a:t>t</a:t>
            </a:r>
            <a:r>
              <a:rPr lang="pl-PL" sz="2000" dirty="0"/>
              <a:t>ermomodernizacja gminnego zasobu mieszkaniowego,</a:t>
            </a:r>
          </a:p>
          <a:p>
            <a:pPr lvl="0">
              <a:spcBef>
                <a:spcPts val="1001"/>
              </a:spcBef>
              <a:buFont typeface="Arial" pitchFamily="32"/>
              <a:buChar char="•"/>
            </a:pPr>
            <a:r>
              <a:rPr lang="pl-PL" dirty="0"/>
              <a:t>w</a:t>
            </a:r>
            <a:r>
              <a:rPr lang="pl-PL" sz="2000" dirty="0"/>
              <a:t>ymiana komunalnego taboru transportowego na niskoemisyjny,</a:t>
            </a:r>
          </a:p>
          <a:p>
            <a:pPr lvl="0">
              <a:spcBef>
                <a:spcPts val="1001"/>
              </a:spcBef>
              <a:buFont typeface="Arial" pitchFamily="32"/>
              <a:buChar char="•"/>
            </a:pPr>
            <a:r>
              <a:rPr lang="pl-PL" dirty="0"/>
              <a:t>r</a:t>
            </a:r>
            <a:r>
              <a:rPr lang="pl-PL" sz="2000" dirty="0"/>
              <a:t>ozbudowa infrastruktury rowerowej,</a:t>
            </a:r>
          </a:p>
          <a:p>
            <a:pPr lvl="0">
              <a:spcBef>
                <a:spcPts val="1001"/>
              </a:spcBef>
              <a:buFont typeface="Arial" pitchFamily="32"/>
              <a:buChar char="•"/>
            </a:pPr>
            <a:r>
              <a:rPr lang="pl-PL" dirty="0"/>
              <a:t>p</a:t>
            </a:r>
            <a:r>
              <a:rPr lang="pl-PL" sz="2000" dirty="0"/>
              <a:t>romowanie transportu publicznego i rowerowego,</a:t>
            </a:r>
          </a:p>
          <a:p>
            <a:pPr lvl="0">
              <a:spcBef>
                <a:spcPts val="1001"/>
              </a:spcBef>
              <a:buFont typeface="Arial" pitchFamily="32"/>
              <a:buChar char="•"/>
            </a:pPr>
            <a:r>
              <a:rPr lang="pl-PL" dirty="0"/>
              <a:t>m</a:t>
            </a:r>
            <a:r>
              <a:rPr lang="pl-PL" sz="2000" dirty="0"/>
              <a:t>odernizacja źródeł oświetlenia ulicznego,</a:t>
            </a:r>
          </a:p>
          <a:p>
            <a:pPr lvl="0">
              <a:spcBef>
                <a:spcPts val="1001"/>
              </a:spcBef>
              <a:buFont typeface="Arial" pitchFamily="32"/>
              <a:buChar char="•"/>
            </a:pPr>
            <a:r>
              <a:rPr lang="pl-PL" dirty="0"/>
              <a:t>b</a:t>
            </a:r>
            <a:r>
              <a:rPr lang="pl-PL" sz="2000" dirty="0"/>
              <a:t>udowa instalacji fotowoltaicznych na budynkach gminnych.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34418A5-E5ED-69F8-63F8-B06E09F17E51}"/>
              </a:ext>
            </a:extLst>
          </p:cNvPr>
          <p:cNvSpPr txBox="1">
            <a:spLocks noGrp="1"/>
          </p:cNvSpPr>
          <p:nvPr>
            <p:ph type="title" idx="4294967295"/>
          </p:nvPr>
        </p:nvSpPr>
        <p:spPr/>
        <p:txBody>
          <a:bodyPr>
            <a:normAutofit/>
          </a:bodyPr>
          <a:lstStyle/>
          <a:p>
            <a:pPr lvl="0"/>
            <a:r>
              <a:rPr lang="pl-PL" sz="4300" dirty="0"/>
              <a:t>Przykłady działań – gospodarka ściekowa</a:t>
            </a:r>
          </a:p>
        </p:txBody>
      </p:sp>
      <p:sp>
        <p:nvSpPr>
          <p:cNvPr id="3" name="Symbol zastępczy zawartości 2">
            <a:extLst>
              <a:ext uri="{FF2B5EF4-FFF2-40B4-BE49-F238E27FC236}">
                <a16:creationId xmlns:a16="http://schemas.microsoft.com/office/drawing/2014/main" id="{33053FC5-88F1-8DB2-DED3-A4F7748C6B04}"/>
              </a:ext>
            </a:extLst>
          </p:cNvPr>
          <p:cNvSpPr txBox="1">
            <a:spLocks noGrp="1"/>
          </p:cNvSpPr>
          <p:nvPr>
            <p:ph type="body" idx="4294967295"/>
          </p:nvPr>
        </p:nvSpPr>
        <p:spPr/>
        <p:txBody>
          <a:bodyPr>
            <a:normAutofit/>
          </a:bodyPr>
          <a:lstStyle/>
          <a:p>
            <a:pPr lvl="0">
              <a:spcBef>
                <a:spcPts val="1001"/>
              </a:spcBef>
              <a:buFont typeface="Arial" pitchFamily="32"/>
              <a:buChar char="•"/>
            </a:pPr>
            <a:r>
              <a:rPr lang="pl-PL" dirty="0"/>
              <a:t>rozpoczęcie współpracy z AQUANET w realizacji programu podłączania nieruchomości do sieci kanalizacyjnych i eliminacji ZBO i POŚ w granicach aglomeracji ściekowych,</a:t>
            </a:r>
          </a:p>
          <a:p>
            <a:pPr lvl="0">
              <a:spcBef>
                <a:spcPts val="1001"/>
              </a:spcBef>
              <a:buFont typeface="Arial" pitchFamily="32"/>
              <a:buChar char="•"/>
            </a:pPr>
            <a:r>
              <a:rPr lang="pl-PL" dirty="0"/>
              <a:t>zapewnienie regularności kontrolowania opróżniania ZBO i POŚ,</a:t>
            </a:r>
          </a:p>
          <a:p>
            <a:pPr lvl="0">
              <a:spcBef>
                <a:spcPts val="1001"/>
              </a:spcBef>
              <a:buFont typeface="Arial" pitchFamily="32"/>
              <a:buChar char="•"/>
            </a:pPr>
            <a:r>
              <a:rPr lang="pl-PL" dirty="0"/>
              <a:t>intensyfikacja działań administracyjnych celem podłączenia do sieci kanalizacji sanitarnej nieruchomości posiadających takie możliwości techniczne,</a:t>
            </a:r>
          </a:p>
          <a:p>
            <a:pPr lvl="0">
              <a:spcBef>
                <a:spcPts val="1001"/>
              </a:spcBef>
              <a:buFont typeface="Arial" pitchFamily="32"/>
              <a:buChar char="•"/>
            </a:pPr>
            <a:r>
              <a:rPr lang="pl-PL" dirty="0"/>
              <a:t>rozbudowa sieci kanalizacji sanitarnej w granicach tzw. aglomeracji ściekowych dla wypełnienia wymagań KPOŚK.</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4DF7745-2C28-38F9-D1E0-5046D54997DE}"/>
              </a:ext>
            </a:extLst>
          </p:cNvPr>
          <p:cNvSpPr txBox="1">
            <a:spLocks noGrp="1"/>
          </p:cNvSpPr>
          <p:nvPr>
            <p:ph type="title" idx="4294967295"/>
          </p:nvPr>
        </p:nvSpPr>
        <p:spPr/>
        <p:txBody>
          <a:bodyPr>
            <a:normAutofit/>
          </a:bodyPr>
          <a:lstStyle/>
          <a:p>
            <a:pPr lvl="0"/>
            <a:r>
              <a:rPr lang="pl-PL" sz="4300" dirty="0"/>
              <a:t>Przykłady działań – gospodarka wodna</a:t>
            </a:r>
          </a:p>
        </p:txBody>
      </p:sp>
      <p:sp>
        <p:nvSpPr>
          <p:cNvPr id="3" name="Symbol zastępczy zawartości 2">
            <a:extLst>
              <a:ext uri="{FF2B5EF4-FFF2-40B4-BE49-F238E27FC236}">
                <a16:creationId xmlns:a16="http://schemas.microsoft.com/office/drawing/2014/main" id="{AE183995-E8A7-F1C6-C45F-81C336349AA4}"/>
              </a:ext>
            </a:extLst>
          </p:cNvPr>
          <p:cNvSpPr txBox="1">
            <a:spLocks noGrp="1"/>
          </p:cNvSpPr>
          <p:nvPr>
            <p:ph type="body" idx="4294967295"/>
          </p:nvPr>
        </p:nvSpPr>
        <p:spPr/>
        <p:txBody>
          <a:bodyPr>
            <a:normAutofit/>
          </a:bodyPr>
          <a:lstStyle/>
          <a:p>
            <a:pPr lvl="0">
              <a:spcBef>
                <a:spcPts val="1001"/>
              </a:spcBef>
              <a:buFont typeface="Arial" pitchFamily="32"/>
              <a:buChar char="•"/>
            </a:pPr>
            <a:r>
              <a:rPr lang="pl-PL" dirty="0"/>
              <a:t>stworzenie lokalnych wymagań (</a:t>
            </a:r>
            <a:r>
              <a:rPr lang="pl-PL" dirty="0" err="1"/>
              <a:t>mpzp</a:t>
            </a:r>
            <a:r>
              <a:rPr lang="pl-PL" dirty="0"/>
              <a:t> i </a:t>
            </a:r>
            <a:r>
              <a:rPr lang="pl-PL" dirty="0" err="1"/>
              <a:t>wzizt</a:t>
            </a:r>
            <a:r>
              <a:rPr lang="pl-PL" dirty="0"/>
              <a:t>) zapewnienia retencji wody w zagospodarowywaniu nieruchomości,</a:t>
            </a:r>
          </a:p>
          <a:p>
            <a:pPr lvl="0">
              <a:spcBef>
                <a:spcPts val="1001"/>
              </a:spcBef>
              <a:buFont typeface="Arial" pitchFamily="32"/>
              <a:buChar char="•"/>
            </a:pPr>
            <a:r>
              <a:rPr lang="pl-PL" dirty="0"/>
              <a:t>budowa instalacji retencjonowania wody w obiektach komunalnych,</a:t>
            </a:r>
          </a:p>
          <a:p>
            <a:pPr lvl="0">
              <a:spcBef>
                <a:spcPts val="1001"/>
              </a:spcBef>
              <a:buFont typeface="Arial" pitchFamily="32"/>
              <a:buChar char="•"/>
            </a:pPr>
            <a:r>
              <a:rPr lang="pl-PL" dirty="0"/>
              <a:t>budowa zbiorników do retencjonowania wód opadowych na sieciach kanalizacji deszczowej,</a:t>
            </a:r>
          </a:p>
          <a:p>
            <a:pPr lvl="0">
              <a:spcBef>
                <a:spcPts val="1001"/>
              </a:spcBef>
              <a:buFont typeface="Arial" pitchFamily="32"/>
              <a:buChar char="•"/>
            </a:pPr>
            <a:r>
              <a:rPr lang="pl-PL" dirty="0"/>
              <a:t>wzmacnianie funkcji retencyjnych terenów zieleni publicznej,</a:t>
            </a:r>
          </a:p>
          <a:p>
            <a:pPr lvl="0">
              <a:spcBef>
                <a:spcPts val="1001"/>
              </a:spcBef>
              <a:buFont typeface="Arial" pitchFamily="32"/>
              <a:buChar char="•"/>
            </a:pPr>
            <a:r>
              <a:rPr lang="pl-PL" dirty="0"/>
              <a:t>współpraca z Wodami Polskimi na rzecz rozwoju małej retencji w gminie,</a:t>
            </a:r>
          </a:p>
          <a:p>
            <a:pPr lvl="0">
              <a:spcBef>
                <a:spcPts val="1001"/>
              </a:spcBef>
              <a:buFont typeface="Arial" pitchFamily="32"/>
              <a:buChar char="•"/>
            </a:pPr>
            <a:r>
              <a:rPr lang="pl-PL" dirty="0"/>
              <a:t>zapewnienie  właściwej jakości wód kąpieliska Glinianki poprzez ich rekultywację.</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6C3BE37-775E-66D0-A519-F5D07092FC72}"/>
              </a:ext>
            </a:extLst>
          </p:cNvPr>
          <p:cNvSpPr txBox="1">
            <a:spLocks noGrp="1"/>
          </p:cNvSpPr>
          <p:nvPr>
            <p:ph type="title" idx="4294967295"/>
          </p:nvPr>
        </p:nvSpPr>
        <p:spPr/>
        <p:txBody>
          <a:bodyPr>
            <a:normAutofit/>
          </a:bodyPr>
          <a:lstStyle/>
          <a:p>
            <a:pPr lvl="0"/>
            <a:r>
              <a:rPr lang="pl-PL" sz="4300" dirty="0"/>
              <a:t>Przykłady działań – gospodarka odpadami</a:t>
            </a:r>
          </a:p>
        </p:txBody>
      </p:sp>
      <p:sp>
        <p:nvSpPr>
          <p:cNvPr id="3" name="Symbol zastępczy zawartości 2">
            <a:extLst>
              <a:ext uri="{FF2B5EF4-FFF2-40B4-BE49-F238E27FC236}">
                <a16:creationId xmlns:a16="http://schemas.microsoft.com/office/drawing/2014/main" id="{20E753F1-E624-EE86-D949-146E45199F91}"/>
              </a:ext>
            </a:extLst>
          </p:cNvPr>
          <p:cNvSpPr txBox="1">
            <a:spLocks noGrp="1"/>
          </p:cNvSpPr>
          <p:nvPr>
            <p:ph type="body" idx="4294967295"/>
          </p:nvPr>
        </p:nvSpPr>
        <p:spPr/>
        <p:txBody>
          <a:bodyPr>
            <a:normAutofit/>
          </a:bodyPr>
          <a:lstStyle/>
          <a:p>
            <a:pPr lvl="0">
              <a:spcBef>
                <a:spcPts val="1001"/>
              </a:spcBef>
              <a:buFont typeface="Arial" pitchFamily="32"/>
              <a:buChar char="•"/>
            </a:pPr>
            <a:r>
              <a:rPr lang="pl-PL" dirty="0"/>
              <a:t>budowa nowego PSZOK wraz z punktem przeładunkowym odpadów w Mosinie,</a:t>
            </a:r>
          </a:p>
          <a:p>
            <a:pPr lvl="0">
              <a:spcBef>
                <a:spcPts val="1001"/>
              </a:spcBef>
              <a:buFont typeface="Arial" pitchFamily="32"/>
              <a:buChar char="•"/>
            </a:pPr>
            <a:r>
              <a:rPr lang="pl-PL" dirty="0"/>
              <a:t>wymiana taboru komunalnego na niskoemisyjny,</a:t>
            </a:r>
          </a:p>
          <a:p>
            <a:pPr lvl="0">
              <a:spcBef>
                <a:spcPts val="1001"/>
              </a:spcBef>
              <a:buFont typeface="Arial" pitchFamily="32"/>
              <a:buChar char="•"/>
            </a:pPr>
            <a:r>
              <a:rPr lang="pl-PL" dirty="0"/>
              <a:t>wspieranie zagospodarowanie bioodpadów zielonych w miejscu ich powstawania,</a:t>
            </a:r>
          </a:p>
          <a:p>
            <a:pPr lvl="0">
              <a:spcBef>
                <a:spcPts val="1001"/>
              </a:spcBef>
              <a:buFont typeface="Arial" pitchFamily="32"/>
              <a:buChar char="•"/>
            </a:pPr>
            <a:r>
              <a:rPr lang="pl-PL" dirty="0"/>
              <a:t>uszczelnianie systemu poboru opłaty śmieciowej,</a:t>
            </a:r>
          </a:p>
          <a:p>
            <a:pPr lvl="0">
              <a:spcBef>
                <a:spcPts val="1001"/>
              </a:spcBef>
              <a:buFont typeface="Arial" pitchFamily="32"/>
              <a:buChar char="•"/>
            </a:pPr>
            <a:r>
              <a:rPr lang="pl-PL" dirty="0"/>
              <a:t>współpraca z gminą Luboń dla zapewnienia możliwości korzystania z punktu przeładunkowego odpadów komunalnych,</a:t>
            </a:r>
          </a:p>
          <a:p>
            <a:pPr lvl="0">
              <a:spcBef>
                <a:spcPts val="1001"/>
              </a:spcBef>
              <a:buFont typeface="Arial" pitchFamily="32"/>
              <a:buChar char="•"/>
            </a:pPr>
            <a:r>
              <a:rPr lang="pl-PL" dirty="0"/>
              <a:t>zapewnienie usuwania tzw. dzikich wysypisk odpadów,</a:t>
            </a:r>
          </a:p>
          <a:p>
            <a:pPr lvl="0">
              <a:spcBef>
                <a:spcPts val="1001"/>
              </a:spcBef>
              <a:buFont typeface="Arial" pitchFamily="32"/>
              <a:buChar char="•"/>
            </a:pPr>
            <a:r>
              <a:rPr lang="pl-PL" dirty="0"/>
              <a:t>promocja zachowań konsumenckich ograniczających wytwarzanie odpadów.</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8917DF4-1950-28E6-0656-C686831FC6FB}"/>
              </a:ext>
            </a:extLst>
          </p:cNvPr>
          <p:cNvSpPr txBox="1">
            <a:spLocks noGrp="1"/>
          </p:cNvSpPr>
          <p:nvPr>
            <p:ph type="title" idx="4294967295"/>
          </p:nvPr>
        </p:nvSpPr>
        <p:spPr/>
        <p:txBody>
          <a:bodyPr>
            <a:normAutofit/>
          </a:bodyPr>
          <a:lstStyle/>
          <a:p>
            <a:pPr lvl="0"/>
            <a:r>
              <a:rPr lang="pl-PL" sz="4300" dirty="0"/>
              <a:t>Przykłady działań – ochrona przyrody i zieleni</a:t>
            </a:r>
          </a:p>
        </p:txBody>
      </p:sp>
      <p:sp>
        <p:nvSpPr>
          <p:cNvPr id="3" name="Symbol zastępczy zawartości 2">
            <a:extLst>
              <a:ext uri="{FF2B5EF4-FFF2-40B4-BE49-F238E27FC236}">
                <a16:creationId xmlns:a16="http://schemas.microsoft.com/office/drawing/2014/main" id="{692E75E0-D866-D645-95EA-8A7A285E2CDD}"/>
              </a:ext>
            </a:extLst>
          </p:cNvPr>
          <p:cNvSpPr txBox="1">
            <a:spLocks noGrp="1"/>
          </p:cNvSpPr>
          <p:nvPr>
            <p:ph type="body" idx="4294967295"/>
          </p:nvPr>
        </p:nvSpPr>
        <p:spPr/>
        <p:txBody>
          <a:bodyPr/>
          <a:lstStyle/>
          <a:p>
            <a:pPr lvl="0">
              <a:spcBef>
                <a:spcPts val="1001"/>
              </a:spcBef>
              <a:buFont typeface="Arial" pitchFamily="32"/>
              <a:buChar char="•"/>
            </a:pPr>
            <a:r>
              <a:rPr lang="pl-PL" dirty="0"/>
              <a:t>przebudowa Parku Budzyń dla wzbogacenia jego infrastruktury i wzmocnienia funkcji retencyjnych,</a:t>
            </a:r>
          </a:p>
          <a:p>
            <a:pPr lvl="0">
              <a:spcBef>
                <a:spcPts val="1001"/>
              </a:spcBef>
              <a:buFont typeface="Arial" pitchFamily="32"/>
              <a:buChar char="•"/>
            </a:pPr>
            <a:r>
              <a:rPr lang="pl-PL" dirty="0"/>
              <a:t>przebudowa Parku Ptasiego,</a:t>
            </a:r>
          </a:p>
          <a:p>
            <a:pPr lvl="0">
              <a:spcBef>
                <a:spcPts val="1001"/>
              </a:spcBef>
              <a:buFont typeface="Arial" pitchFamily="32"/>
              <a:buChar char="•"/>
            </a:pPr>
            <a:r>
              <a:rPr lang="pl-PL" dirty="0"/>
              <a:t>wzbogacanie terenów publicznych  w zieleń (</a:t>
            </a:r>
            <a:r>
              <a:rPr lang="pl-PL" dirty="0" err="1"/>
              <a:t>mikroparki</a:t>
            </a:r>
            <a:r>
              <a:rPr lang="pl-PL" dirty="0"/>
              <a:t>, ogrody deszczowe, nowe nasadzenia),</a:t>
            </a:r>
          </a:p>
          <a:p>
            <a:pPr lvl="0">
              <a:spcBef>
                <a:spcPts val="1001"/>
              </a:spcBef>
              <a:buFont typeface="Arial" pitchFamily="32"/>
              <a:buChar char="•"/>
            </a:pPr>
            <a:r>
              <a:rPr lang="pl-PL" dirty="0"/>
              <a:t>zwalczanie inwazyjnych gatunków obcych,</a:t>
            </a:r>
          </a:p>
          <a:p>
            <a:pPr lvl="0">
              <a:spcBef>
                <a:spcPts val="1001"/>
              </a:spcBef>
              <a:buFont typeface="Arial" pitchFamily="32"/>
              <a:buChar char="•"/>
            </a:pPr>
            <a:r>
              <a:rPr lang="pl-PL" dirty="0"/>
              <a:t>podnoszenie bioróżnorodności poprzez tworzenie nowych </a:t>
            </a:r>
            <a:r>
              <a:rPr lang="pl-PL" dirty="0" err="1"/>
              <a:t>zadrzewień</a:t>
            </a:r>
            <a:r>
              <a:rPr lang="pl-PL" dirty="0"/>
              <a:t> w krajobrazie rolniczym,</a:t>
            </a:r>
          </a:p>
          <a:p>
            <a:pPr lvl="0">
              <a:spcBef>
                <a:spcPts val="1001"/>
              </a:spcBef>
              <a:buFont typeface="Arial" pitchFamily="32"/>
              <a:buChar char="•"/>
            </a:pPr>
            <a:r>
              <a:rPr lang="pl-PL" dirty="0"/>
              <a:t>pielęgnacja pomnikowych i okazałych drzew w przestrzeni zurbanizowanej.</a:t>
            </a:r>
            <a:endParaRPr lang="pl-PL" sz="2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367AD60-BAD8-CD48-FC3B-572F28DF0055}"/>
              </a:ext>
            </a:extLst>
          </p:cNvPr>
          <p:cNvSpPr>
            <a:spLocks noGrp="1"/>
          </p:cNvSpPr>
          <p:nvPr>
            <p:ph type="title"/>
          </p:nvPr>
        </p:nvSpPr>
        <p:spPr/>
        <p:txBody>
          <a:bodyPr>
            <a:normAutofit/>
          </a:bodyPr>
          <a:lstStyle/>
          <a:p>
            <a:r>
              <a:rPr lang="pl-PL" sz="4300" dirty="0"/>
              <a:t>Roczna ocena jakości powietrza – 2021 r.</a:t>
            </a:r>
          </a:p>
        </p:txBody>
      </p:sp>
      <p:sp>
        <p:nvSpPr>
          <p:cNvPr id="3" name="Symbol zastępczy zawartości 2">
            <a:extLst>
              <a:ext uri="{FF2B5EF4-FFF2-40B4-BE49-F238E27FC236}">
                <a16:creationId xmlns:a16="http://schemas.microsoft.com/office/drawing/2014/main" id="{8B527FAA-1269-AA42-57AE-A4010900B8BE}"/>
              </a:ext>
            </a:extLst>
          </p:cNvPr>
          <p:cNvSpPr>
            <a:spLocks noGrp="1"/>
          </p:cNvSpPr>
          <p:nvPr>
            <p:ph idx="1"/>
          </p:nvPr>
        </p:nvSpPr>
        <p:spPr/>
        <p:txBody>
          <a:bodyPr>
            <a:normAutofit lnSpcReduction="10000"/>
          </a:bodyPr>
          <a:lstStyle/>
          <a:p>
            <a:pPr algn="just"/>
            <a:r>
              <a:rPr lang="pl-PL" dirty="0"/>
              <a:t>Gmina Mosina położona jest w strefie Wielkopolskiej, w której obowiązują ocena pod kątem ochrony zdrowia oraz ocena pod kątem ochrony roślin. Ocena jakości powietrza pod kątem ochrony zdrowia wykonywana jest na podstawie średnich rocznych stężeń: dwutlenku azotu (NO</a:t>
            </a:r>
            <a:r>
              <a:rPr lang="pl-PL" baseline="-25000" dirty="0"/>
              <a:t>2</a:t>
            </a:r>
            <a:r>
              <a:rPr lang="pl-PL" dirty="0"/>
              <a:t>), dwutlenku siarki (SO</a:t>
            </a:r>
            <a:r>
              <a:rPr lang="pl-PL" baseline="-25000" dirty="0"/>
              <a:t>2</a:t>
            </a:r>
            <a:r>
              <a:rPr lang="pl-PL" dirty="0"/>
              <a:t>), benzenu (C</a:t>
            </a:r>
            <a:r>
              <a:rPr lang="pl-PL" baseline="-25000" dirty="0"/>
              <a:t>6</a:t>
            </a:r>
            <a:r>
              <a:rPr lang="pl-PL" dirty="0"/>
              <a:t>H</a:t>
            </a:r>
            <a:r>
              <a:rPr lang="pl-PL" baseline="-25000" dirty="0"/>
              <a:t>6</a:t>
            </a:r>
            <a:r>
              <a:rPr lang="pl-PL" dirty="0"/>
              <a:t>), ołowiu (Pb), arsenu (As), niklu (Ni), kadmu (Cd), </a:t>
            </a:r>
            <a:r>
              <a:rPr lang="pl-PL" dirty="0" err="1"/>
              <a:t>benzo</a:t>
            </a:r>
            <a:r>
              <a:rPr lang="pl-PL" dirty="0"/>
              <a:t>(a)</a:t>
            </a:r>
            <a:r>
              <a:rPr lang="pl-PL" dirty="0" err="1"/>
              <a:t>pirenu</a:t>
            </a:r>
            <a:r>
              <a:rPr lang="pl-PL" dirty="0"/>
              <a:t> (B(a)P), pyłu PM10, pyłu PM2,5, ozonu (O</a:t>
            </a:r>
            <a:r>
              <a:rPr lang="pl-PL" baseline="-25000" dirty="0"/>
              <a:t>3</a:t>
            </a:r>
            <a:r>
              <a:rPr lang="pl-PL" dirty="0"/>
              <a:t>).</a:t>
            </a:r>
          </a:p>
          <a:p>
            <a:pPr algn="just"/>
            <a:r>
              <a:rPr lang="pl-PL" dirty="0"/>
              <a:t>W raporcie „Roczna ocena jakości powietrza w województwie wielopolskim” za rok 2021 dokonano oceny strefy Wielkopolskiej uwzględniając odczyty stężeń zanieczyszczeń w powietrzu z czujników zlokalizowanych na terenie województwa. Dla poziomu dopuszczalnego dla: dwutlenku siarki, dwutlenku azotu, ołowiu, benzenu, tlenku węgla oraz poziomu docelowego ozonu, kadmu, arsenu, niklu strefę Wielkopolską zaliczono do klasy A, co oznacza, że średnioroczne odczyty poszczególnych zanieczyszczeń nie przekroczyły norm. </a:t>
            </a:r>
            <a:r>
              <a:rPr lang="pl-PL" b="1" dirty="0"/>
              <a:t>Dla pyłu zawieszonego PM10 strefa Wielkopolska została zaliczona do klasy C</a:t>
            </a:r>
            <a:r>
              <a:rPr lang="pl-PL" dirty="0"/>
              <a:t>, natomiast analiza danych wykazała, że nie stwierdzono przekroczenia poziomu dopuszczalnego dla roku, więc na klasyfikację wpływ miały przekroczenia poziomu dopuszczalnego dla doby. </a:t>
            </a:r>
          </a:p>
        </p:txBody>
      </p:sp>
    </p:spTree>
    <p:extLst>
      <p:ext uri="{BB962C8B-B14F-4D97-AF65-F5344CB8AC3E}">
        <p14:creationId xmlns:p14="http://schemas.microsoft.com/office/powerpoint/2010/main" val="25635642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D466CFC-BF85-45E3-4220-346DFC3FD62B}"/>
              </a:ext>
            </a:extLst>
          </p:cNvPr>
          <p:cNvSpPr>
            <a:spLocks noGrp="1"/>
          </p:cNvSpPr>
          <p:nvPr>
            <p:ph type="title"/>
          </p:nvPr>
        </p:nvSpPr>
        <p:spPr/>
        <p:txBody>
          <a:bodyPr>
            <a:normAutofit/>
          </a:bodyPr>
          <a:lstStyle/>
          <a:p>
            <a:r>
              <a:rPr lang="pl-PL" sz="4300" dirty="0"/>
              <a:t>Pomiary jakości powietrza </a:t>
            </a:r>
          </a:p>
        </p:txBody>
      </p:sp>
      <p:sp>
        <p:nvSpPr>
          <p:cNvPr id="3" name="Symbol zastępczy zawartości 2">
            <a:extLst>
              <a:ext uri="{FF2B5EF4-FFF2-40B4-BE49-F238E27FC236}">
                <a16:creationId xmlns:a16="http://schemas.microsoft.com/office/drawing/2014/main" id="{F8479EDB-83FC-A080-F884-2D64CBC0D965}"/>
              </a:ext>
            </a:extLst>
          </p:cNvPr>
          <p:cNvSpPr>
            <a:spLocks noGrp="1"/>
          </p:cNvSpPr>
          <p:nvPr>
            <p:ph idx="1"/>
          </p:nvPr>
        </p:nvSpPr>
        <p:spPr/>
        <p:txBody>
          <a:bodyPr/>
          <a:lstStyle/>
          <a:p>
            <a:pPr algn="just"/>
            <a:r>
              <a:rPr lang="pl-PL" dirty="0"/>
              <a:t>Na terenie Gminy Mosina zlokalizowane jest kilkanaście czujników, jeden z nich to stacja pomiarowa WIOŚ w Poznaniu, która znajduje się w Mosinie przy ul. Czereśniowej. Odczyty ze stacji na bieżąco można sprawdzić na stronie internetowej: </a:t>
            </a:r>
            <a:r>
              <a:rPr lang="pl-PL" dirty="0">
                <a:hlinkClick r:id="rId2"/>
              </a:rPr>
              <a:t>https://powietrze.gios.gov.pl/pjp/current</a:t>
            </a:r>
            <a:r>
              <a:rPr lang="pl-PL" dirty="0"/>
              <a:t> lub </a:t>
            </a:r>
            <a:r>
              <a:rPr lang="pl-PL" dirty="0">
                <a:hlinkClick r:id="rId3"/>
              </a:rPr>
              <a:t>https://mosina.aqi.eco/pl</a:t>
            </a:r>
            <a:r>
              <a:rPr lang="pl-PL" dirty="0"/>
              <a:t> (tutaj dostępne są również dane z pozostałych czujników zainstalowanych na terenie gminy).</a:t>
            </a:r>
          </a:p>
          <a:p>
            <a:pPr algn="just"/>
            <a:endParaRPr lang="pl-PL" dirty="0"/>
          </a:p>
          <a:p>
            <a:pPr algn="just"/>
            <a:endParaRPr lang="pl-PL" dirty="0"/>
          </a:p>
          <a:p>
            <a:pPr algn="just"/>
            <a:endParaRPr lang="pl-PL" dirty="0"/>
          </a:p>
          <a:p>
            <a:pPr algn="just"/>
            <a:endParaRPr lang="pl-PL" dirty="0"/>
          </a:p>
          <a:p>
            <a:pPr algn="just"/>
            <a:endParaRPr lang="pl-PL" dirty="0"/>
          </a:p>
        </p:txBody>
      </p:sp>
    </p:spTree>
    <p:extLst>
      <p:ext uri="{BB962C8B-B14F-4D97-AF65-F5344CB8AC3E}">
        <p14:creationId xmlns:p14="http://schemas.microsoft.com/office/powerpoint/2010/main" val="3759221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8AFBE52-AD91-DA25-674F-3A6E8BD3B5C8}"/>
              </a:ext>
            </a:extLst>
          </p:cNvPr>
          <p:cNvSpPr>
            <a:spLocks noGrp="1"/>
          </p:cNvSpPr>
          <p:nvPr>
            <p:ph type="title"/>
          </p:nvPr>
        </p:nvSpPr>
        <p:spPr>
          <a:xfrm>
            <a:off x="1039368" y="5662150"/>
            <a:ext cx="10113264" cy="822960"/>
          </a:xfrm>
        </p:spPr>
        <p:txBody>
          <a:bodyPr/>
          <a:lstStyle/>
          <a:p>
            <a:pPr algn="ctr"/>
            <a:r>
              <a:rPr lang="pl-PL" dirty="0"/>
              <a:t>Tak wygląda strona internetowa, na której GIOŚ udostępnia dane ze stacji pomiarowych</a:t>
            </a:r>
            <a:br>
              <a:rPr lang="pl-PL" dirty="0"/>
            </a:br>
            <a:r>
              <a:rPr lang="pl-PL" dirty="0"/>
              <a:t> </a:t>
            </a:r>
            <a:r>
              <a:rPr lang="pl-PL" sz="3200" dirty="0"/>
              <a:t>(dane 14.02.2023 10:00 – 11:00)</a:t>
            </a:r>
            <a:endParaRPr lang="pl-PL" dirty="0"/>
          </a:p>
        </p:txBody>
      </p:sp>
      <p:pic>
        <p:nvPicPr>
          <p:cNvPr id="6" name="Symbol zastępczy obrazu 5">
            <a:extLst>
              <a:ext uri="{FF2B5EF4-FFF2-40B4-BE49-F238E27FC236}">
                <a16:creationId xmlns:a16="http://schemas.microsoft.com/office/drawing/2014/main" id="{A028FD59-83B5-BCA9-16CA-DA2536CE1E8C}"/>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8370" b="8370"/>
          <a:stretch>
            <a:fillRect/>
          </a:stretch>
        </p:blipFill>
        <p:spPr/>
      </p:pic>
    </p:spTree>
    <p:extLst>
      <p:ext uri="{BB962C8B-B14F-4D97-AF65-F5344CB8AC3E}">
        <p14:creationId xmlns:p14="http://schemas.microsoft.com/office/powerpoint/2010/main" val="15505459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Symbol zastępczy obrazu 10">
            <a:extLst>
              <a:ext uri="{FF2B5EF4-FFF2-40B4-BE49-F238E27FC236}">
                <a16:creationId xmlns:a16="http://schemas.microsoft.com/office/drawing/2014/main" id="{91B80AC3-3E95-45AB-EA36-EDBFC7D7CF8F}"/>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13047" b="13047"/>
          <a:stretch>
            <a:fillRect/>
          </a:stretch>
        </p:blipFill>
        <p:spPr/>
      </p:pic>
      <p:sp>
        <p:nvSpPr>
          <p:cNvPr id="5" name="Tytuł 1">
            <a:extLst>
              <a:ext uri="{FF2B5EF4-FFF2-40B4-BE49-F238E27FC236}">
                <a16:creationId xmlns:a16="http://schemas.microsoft.com/office/drawing/2014/main" id="{346BE8AC-3F5C-0706-9F3B-96DB54DC76E1}"/>
              </a:ext>
            </a:extLst>
          </p:cNvPr>
          <p:cNvSpPr>
            <a:spLocks noGrp="1"/>
          </p:cNvSpPr>
          <p:nvPr>
            <p:ph type="title"/>
          </p:nvPr>
        </p:nvSpPr>
        <p:spPr>
          <a:xfrm>
            <a:off x="1039368" y="5746040"/>
            <a:ext cx="10113264" cy="822960"/>
          </a:xfrm>
        </p:spPr>
        <p:txBody>
          <a:bodyPr/>
          <a:lstStyle/>
          <a:p>
            <a:pPr algn="ctr"/>
            <a:r>
              <a:rPr lang="pl-PL" dirty="0"/>
              <a:t>Tak wygląda strona internetowa, na której można sprawdzić dane pomiarowe z czujników zlokalizowanych na terenie gminy </a:t>
            </a:r>
            <a:r>
              <a:rPr lang="pl-PL" sz="3200" dirty="0"/>
              <a:t>(dane dobowe, 14.02.2023 r. godz.: 11:37)</a:t>
            </a:r>
            <a:endParaRPr lang="pl-PL" dirty="0"/>
          </a:p>
        </p:txBody>
      </p:sp>
    </p:spTree>
    <p:extLst>
      <p:ext uri="{BB962C8B-B14F-4D97-AF65-F5344CB8AC3E}">
        <p14:creationId xmlns:p14="http://schemas.microsoft.com/office/powerpoint/2010/main" val="7418092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47F2C69-8050-CCDD-56A1-D37FFC4E41AD}"/>
              </a:ext>
            </a:extLst>
          </p:cNvPr>
          <p:cNvSpPr>
            <a:spLocks noGrp="1"/>
          </p:cNvSpPr>
          <p:nvPr>
            <p:ph type="title"/>
          </p:nvPr>
        </p:nvSpPr>
        <p:spPr/>
        <p:txBody>
          <a:bodyPr>
            <a:normAutofit/>
          </a:bodyPr>
          <a:lstStyle/>
          <a:p>
            <a:r>
              <a:rPr lang="pl-PL" sz="4300" dirty="0"/>
              <a:t>Kontrola realizacji uchwały ograniczającej stosowanie paliw stałych</a:t>
            </a:r>
          </a:p>
        </p:txBody>
      </p:sp>
      <p:sp>
        <p:nvSpPr>
          <p:cNvPr id="3" name="Symbol zastępczy zawartości 2">
            <a:extLst>
              <a:ext uri="{FF2B5EF4-FFF2-40B4-BE49-F238E27FC236}">
                <a16:creationId xmlns:a16="http://schemas.microsoft.com/office/drawing/2014/main" id="{AC4A4AC2-A1E0-9E5F-3910-7AA4E35DE147}"/>
              </a:ext>
            </a:extLst>
          </p:cNvPr>
          <p:cNvSpPr>
            <a:spLocks noGrp="1"/>
          </p:cNvSpPr>
          <p:nvPr>
            <p:ph idx="1"/>
          </p:nvPr>
        </p:nvSpPr>
        <p:spPr/>
        <p:txBody>
          <a:bodyPr/>
          <a:lstStyle/>
          <a:p>
            <a:r>
              <a:rPr lang="pl-PL" dirty="0"/>
              <a:t>W roku 2022 Straż Miejska w Mosinie przeprowadziła 131 kontroli realizacji uchwały ograniczającej stosowanie paliw stałych przez mieszkańców Gminy Mosina.</a:t>
            </a:r>
          </a:p>
          <a:p>
            <a:r>
              <a:rPr lang="pl-PL" dirty="0"/>
              <a:t>W wyniku przeprowadzonych kontroli Straż Miejska wystawiła:</a:t>
            </a:r>
          </a:p>
          <a:p>
            <a:pPr>
              <a:buFont typeface="Arial" panose="020B0604020202020204" pitchFamily="34" charset="0"/>
              <a:buChar char="•"/>
            </a:pPr>
            <a:r>
              <a:rPr lang="pl-PL" dirty="0"/>
              <a:t>2 pouczenia,</a:t>
            </a:r>
          </a:p>
          <a:p>
            <a:pPr>
              <a:buFont typeface="Arial" panose="020B0604020202020204" pitchFamily="34" charset="0"/>
              <a:buChar char="•"/>
            </a:pPr>
            <a:r>
              <a:rPr lang="pl-PL" dirty="0"/>
              <a:t>21 mandatów karnych na kwotę 3250 zł.</a:t>
            </a:r>
          </a:p>
        </p:txBody>
      </p:sp>
    </p:spTree>
    <p:extLst>
      <p:ext uri="{BB962C8B-B14F-4D97-AF65-F5344CB8AC3E}">
        <p14:creationId xmlns:p14="http://schemas.microsoft.com/office/powerpoint/2010/main" val="24187354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3BC1E97-764D-5941-5274-C01374CAC0B9}"/>
              </a:ext>
            </a:extLst>
          </p:cNvPr>
          <p:cNvSpPr>
            <a:spLocks noGrp="1"/>
          </p:cNvSpPr>
          <p:nvPr>
            <p:ph type="title"/>
          </p:nvPr>
        </p:nvSpPr>
        <p:spPr/>
        <p:txBody>
          <a:bodyPr>
            <a:normAutofit/>
          </a:bodyPr>
          <a:lstStyle/>
          <a:p>
            <a:r>
              <a:rPr lang="pl-PL" sz="4300" dirty="0"/>
              <a:t>Zainteresowanie mieszkańców dotacją do wymiany tzw. „kopciuchów”</a:t>
            </a:r>
          </a:p>
        </p:txBody>
      </p:sp>
      <p:sp>
        <p:nvSpPr>
          <p:cNvPr id="3" name="Symbol zastępczy zawartości 2">
            <a:extLst>
              <a:ext uri="{FF2B5EF4-FFF2-40B4-BE49-F238E27FC236}">
                <a16:creationId xmlns:a16="http://schemas.microsoft.com/office/drawing/2014/main" id="{2EFF8B25-89F8-5A89-041C-4C762464E4AE}"/>
              </a:ext>
            </a:extLst>
          </p:cNvPr>
          <p:cNvSpPr>
            <a:spLocks noGrp="1"/>
          </p:cNvSpPr>
          <p:nvPr>
            <p:ph idx="1"/>
          </p:nvPr>
        </p:nvSpPr>
        <p:spPr>
          <a:xfrm>
            <a:off x="1097280" y="1845734"/>
            <a:ext cx="10058400" cy="4023360"/>
          </a:xfrm>
        </p:spPr>
        <p:txBody>
          <a:bodyPr/>
          <a:lstStyle/>
          <a:p>
            <a:pPr algn="just"/>
            <a:r>
              <a:rPr lang="pl-PL" dirty="0"/>
              <a:t>Wraz z początkiem nowego roku zainteresowanie tematem wymiany kotłów wśród mieszkańców znacznie wzrosło. Każdego dnia wiele osób korzysta z konsultacji odnośnie terminów wymiany kotłów oraz możliwości skorzystania z dotacji zarówno na miejscu w Urzędzie Miejskim jak i telefonicznie. </a:t>
            </a:r>
          </a:p>
          <a:p>
            <a:pPr algn="just"/>
            <a:r>
              <a:rPr lang="pl-PL" dirty="0"/>
              <a:t>Średnio tygodniowo z konsultacji (również telefonicznych) oraz pomocy przy złożeniu wniosków korzysta 40 osób.</a:t>
            </a:r>
          </a:p>
          <a:p>
            <a:pPr algn="just"/>
            <a:r>
              <a:rPr lang="pl-PL" dirty="0"/>
              <a:t>Mieszkańcy uzyskują od pracowników Urzędu Miejskiego kompleksową informację o możliwości skorzystania z dofinansowań do wymiany kotłów z trzech aktualnych źródeł tj. z budżetu Gminy Mosina, z programu likwidacji źródeł niskiej emisji prowadzonej przez powiat poznański oraz z Programu Priorytetowego Czyste Powietrze. </a:t>
            </a:r>
          </a:p>
        </p:txBody>
      </p:sp>
    </p:spTree>
    <p:extLst>
      <p:ext uri="{BB962C8B-B14F-4D97-AF65-F5344CB8AC3E}">
        <p14:creationId xmlns:p14="http://schemas.microsoft.com/office/powerpoint/2010/main" val="3452736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2C1BEAB-3C5F-396D-BB4C-A6449AA5B970}"/>
              </a:ext>
            </a:extLst>
          </p:cNvPr>
          <p:cNvSpPr>
            <a:spLocks noGrp="1"/>
          </p:cNvSpPr>
          <p:nvPr>
            <p:ph type="title"/>
          </p:nvPr>
        </p:nvSpPr>
        <p:spPr/>
        <p:txBody>
          <a:bodyPr>
            <a:normAutofit/>
          </a:bodyPr>
          <a:lstStyle/>
          <a:p>
            <a:r>
              <a:rPr lang="pl-PL" sz="4300" dirty="0"/>
              <a:t>Dotacje z budżetu Gminy Mosina na wymianę źródeł ogrzewania </a:t>
            </a:r>
          </a:p>
        </p:txBody>
      </p:sp>
      <p:sp>
        <p:nvSpPr>
          <p:cNvPr id="3" name="Symbol zastępczy zawartości 2">
            <a:extLst>
              <a:ext uri="{FF2B5EF4-FFF2-40B4-BE49-F238E27FC236}">
                <a16:creationId xmlns:a16="http://schemas.microsoft.com/office/drawing/2014/main" id="{A12681B2-CE53-4234-88F7-7EF39DA69150}"/>
              </a:ext>
            </a:extLst>
          </p:cNvPr>
          <p:cNvSpPr>
            <a:spLocks noGrp="1"/>
          </p:cNvSpPr>
          <p:nvPr>
            <p:ph idx="1"/>
          </p:nvPr>
        </p:nvSpPr>
        <p:spPr/>
        <p:txBody>
          <a:bodyPr>
            <a:normAutofit lnSpcReduction="10000"/>
          </a:bodyPr>
          <a:lstStyle/>
          <a:p>
            <a:pPr algn="just"/>
            <a:r>
              <a:rPr lang="pl-PL" dirty="0"/>
              <a:t>W 2022 roku mieszkańcy złożyli 177 wniosków o udzielenie dotacji celowej z budżetu Gminy Mosina na dofinansowanie kosztów wymiany źródła ciepła. Wśród wniosków mieszkańcy jako planowane do zainstalowania źródło wskazywali:</a:t>
            </a:r>
          </a:p>
          <a:p>
            <a:pPr algn="just">
              <a:buFont typeface="Arial" panose="020B0604020202020204" pitchFamily="34" charset="0"/>
              <a:buChar char="•"/>
            </a:pPr>
            <a:r>
              <a:rPr lang="pl-PL" dirty="0"/>
              <a:t>pompę ciepła (78 wniosków),</a:t>
            </a:r>
          </a:p>
          <a:p>
            <a:pPr algn="just">
              <a:buFont typeface="Arial" panose="020B0604020202020204" pitchFamily="34" charset="0"/>
              <a:buChar char="•"/>
            </a:pPr>
            <a:r>
              <a:rPr lang="pl-PL" dirty="0"/>
              <a:t>kocioł gazowy (55 wniosków),</a:t>
            </a:r>
          </a:p>
          <a:p>
            <a:pPr algn="just">
              <a:buFont typeface="Arial" panose="020B0604020202020204" pitchFamily="34" charset="0"/>
              <a:buChar char="•"/>
            </a:pPr>
            <a:r>
              <a:rPr lang="pl-PL" dirty="0"/>
              <a:t>kocioł na </a:t>
            </a:r>
            <a:r>
              <a:rPr lang="pl-PL" dirty="0" err="1"/>
              <a:t>pellet</a:t>
            </a:r>
            <a:r>
              <a:rPr lang="pl-PL" dirty="0"/>
              <a:t> (18 wniosków),</a:t>
            </a:r>
          </a:p>
          <a:p>
            <a:pPr algn="just">
              <a:buFont typeface="Arial" panose="020B0604020202020204" pitchFamily="34" charset="0"/>
              <a:buChar char="•"/>
            </a:pPr>
            <a:r>
              <a:rPr lang="pl-PL" dirty="0"/>
              <a:t>kocioł klasy 5 na paliwo stałe węglowe (5 wniosków),</a:t>
            </a:r>
          </a:p>
          <a:p>
            <a:pPr algn="just">
              <a:buFont typeface="Arial" panose="020B0604020202020204" pitchFamily="34" charset="0"/>
              <a:buChar char="•"/>
            </a:pPr>
            <a:r>
              <a:rPr lang="pl-PL" dirty="0"/>
              <a:t>kocioł klasy 5 na drewno (1 wniosek),</a:t>
            </a:r>
          </a:p>
          <a:p>
            <a:pPr algn="just">
              <a:buFont typeface="Arial" panose="020B0604020202020204" pitchFamily="34" charset="0"/>
              <a:buChar char="•"/>
            </a:pPr>
            <a:r>
              <a:rPr lang="pl-PL" dirty="0"/>
              <a:t>kocioł eklektyczny (2 wnioski),</a:t>
            </a:r>
          </a:p>
          <a:p>
            <a:pPr algn="just">
              <a:buFont typeface="Arial" panose="020B0604020202020204" pitchFamily="34" charset="0"/>
              <a:buChar char="•"/>
            </a:pPr>
            <a:r>
              <a:rPr lang="pl-PL" dirty="0"/>
              <a:t>kolektory słoneczne do c.w.u. (5 wniosków).</a:t>
            </a:r>
          </a:p>
          <a:p>
            <a:endParaRPr lang="pl-PL" dirty="0"/>
          </a:p>
        </p:txBody>
      </p:sp>
    </p:spTree>
    <p:extLst>
      <p:ext uri="{BB962C8B-B14F-4D97-AF65-F5344CB8AC3E}">
        <p14:creationId xmlns:p14="http://schemas.microsoft.com/office/powerpoint/2010/main" val="17524656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080296A-FB4D-7EFF-F9B8-3EE7251FA8DE}"/>
              </a:ext>
            </a:extLst>
          </p:cNvPr>
          <p:cNvSpPr>
            <a:spLocks noGrp="1"/>
          </p:cNvSpPr>
          <p:nvPr>
            <p:ph type="title"/>
          </p:nvPr>
        </p:nvSpPr>
        <p:spPr/>
        <p:txBody>
          <a:bodyPr>
            <a:normAutofit fontScale="90000"/>
          </a:bodyPr>
          <a:lstStyle/>
          <a:p>
            <a:r>
              <a:rPr lang="pl-PL" dirty="0"/>
              <a:t>Funkcjonowanie Programu Priorytetowego Czyste Powietrze w Gminie Mosina</a:t>
            </a:r>
          </a:p>
        </p:txBody>
      </p:sp>
      <p:sp>
        <p:nvSpPr>
          <p:cNvPr id="3" name="Symbol zastępczy zawartości 2">
            <a:extLst>
              <a:ext uri="{FF2B5EF4-FFF2-40B4-BE49-F238E27FC236}">
                <a16:creationId xmlns:a16="http://schemas.microsoft.com/office/drawing/2014/main" id="{5C096C3D-A263-4AB0-D872-CBBD1AD481FE}"/>
              </a:ext>
            </a:extLst>
          </p:cNvPr>
          <p:cNvSpPr>
            <a:spLocks noGrp="1"/>
          </p:cNvSpPr>
          <p:nvPr>
            <p:ph idx="1"/>
          </p:nvPr>
        </p:nvSpPr>
        <p:spPr/>
        <p:txBody>
          <a:bodyPr/>
          <a:lstStyle/>
          <a:p>
            <a:pPr algn="just"/>
            <a:r>
              <a:rPr lang="pl-PL" dirty="0"/>
              <a:t>W roku 2022 mieszkańcy Gminy Mosina złożyli za pośrednictwem punktu konsultacyjno-informacyjnego 121 wniosków o dofinansowanie w formie dotacji, w ramach programu priorytetowego Czyste Powietrze.</a:t>
            </a:r>
          </a:p>
          <a:p>
            <a:pPr algn="just"/>
            <a:r>
              <a:rPr lang="pl-PL" dirty="0"/>
              <a:t>Z początkiem nowego roku za pośrednictwem punktu konsultacyjno-informacyjnego mieszkańcy złożyli już 25 wniosków, a w tym samym okresie w roku ubiegłym wniosków tych było 5. </a:t>
            </a:r>
          </a:p>
          <a:p>
            <a:endParaRPr lang="pl-PL" dirty="0"/>
          </a:p>
        </p:txBody>
      </p:sp>
    </p:spTree>
    <p:extLst>
      <p:ext uri="{BB962C8B-B14F-4D97-AF65-F5344CB8AC3E}">
        <p14:creationId xmlns:p14="http://schemas.microsoft.com/office/powerpoint/2010/main" val="4014694664"/>
      </p:ext>
    </p:extLst>
  </p:cSld>
  <p:clrMapOvr>
    <a:masterClrMapping/>
  </p:clrMapOvr>
</p:sld>
</file>

<file path=ppt/theme/theme1.xml><?xml version="1.0" encoding="utf-8"?>
<a:theme xmlns:a="http://schemas.openxmlformats.org/drawingml/2006/main" name="Retrospekcja">
  <a:themeElements>
    <a:clrScheme name="Niebieski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Retrospekcj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kcja">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282</TotalTime>
  <Words>1164</Words>
  <Application>Microsoft Office PowerPoint</Application>
  <PresentationFormat>Panoramiczny</PresentationFormat>
  <Paragraphs>95</Paragraphs>
  <Slides>18</Slides>
  <Notes>7</Notes>
  <HiddenSlides>0</HiddenSlides>
  <MMClips>0</MMClips>
  <ScaleCrop>false</ScaleCrop>
  <HeadingPairs>
    <vt:vector size="6" baseType="variant">
      <vt:variant>
        <vt:lpstr>Używane czcionki</vt:lpstr>
      </vt:variant>
      <vt:variant>
        <vt:i4>3</vt:i4>
      </vt:variant>
      <vt:variant>
        <vt:lpstr>Motyw</vt:lpstr>
      </vt:variant>
      <vt:variant>
        <vt:i4>1</vt:i4>
      </vt:variant>
      <vt:variant>
        <vt:lpstr>Tytuły slajdów</vt:lpstr>
      </vt:variant>
      <vt:variant>
        <vt:i4>18</vt:i4>
      </vt:variant>
    </vt:vector>
  </HeadingPairs>
  <TitlesOfParts>
    <vt:vector size="22" baseType="lpstr">
      <vt:lpstr>Arial</vt:lpstr>
      <vt:lpstr>Calibri</vt:lpstr>
      <vt:lpstr>Calibri Light</vt:lpstr>
      <vt:lpstr>Retrospekcja</vt:lpstr>
      <vt:lpstr>Zanieczyszczenie powietrza w gminie Mosina Dotacje na wymianę źródeł ciepła  Działania proekologiczne w gminie Mosina</vt:lpstr>
      <vt:lpstr>Roczna ocena jakości powietrza – 2021 r.</vt:lpstr>
      <vt:lpstr>Pomiary jakości powietrza </vt:lpstr>
      <vt:lpstr>Tak wygląda strona internetowa, na której GIOŚ udostępnia dane ze stacji pomiarowych  (dane 14.02.2023 10:00 – 11:00)</vt:lpstr>
      <vt:lpstr>Tak wygląda strona internetowa, na której można sprawdzić dane pomiarowe z czujników zlokalizowanych na terenie gminy (dane dobowe, 14.02.2023 r. godz.: 11:37)</vt:lpstr>
      <vt:lpstr>Kontrola realizacji uchwały ograniczającej stosowanie paliw stałych</vt:lpstr>
      <vt:lpstr>Zainteresowanie mieszkańców dotacją do wymiany tzw. „kopciuchów”</vt:lpstr>
      <vt:lpstr>Dotacje z budżetu Gminy Mosina na wymianę źródeł ogrzewania </vt:lpstr>
      <vt:lpstr>Funkcjonowanie Programu Priorytetowego Czyste Powietrze w Gminie Mosina</vt:lpstr>
      <vt:lpstr>Prezentacja programu PowerPoint</vt:lpstr>
      <vt:lpstr>Prezentacja programu PowerPoint</vt:lpstr>
      <vt:lpstr>Główne problemy środowiskowe w gminie Mosina</vt:lpstr>
      <vt:lpstr>Priorytetowe kierunki działań gminy</vt:lpstr>
      <vt:lpstr>Przykłady działań – ochrona powietrza i klimatu</vt:lpstr>
      <vt:lpstr>Przykłady działań – gospodarka ściekowa</vt:lpstr>
      <vt:lpstr>Przykłady działań – gospodarka wodna</vt:lpstr>
      <vt:lpstr>Przykłady działań – gospodarka odpadami</vt:lpstr>
      <vt:lpstr>Przykłady działań – ochrona przyrody i zieleni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Zanieczyszczenie powietrza w Gminie Mosina Dotacje na wymianę źródeł ciepła </dc:title>
  <dc:creator>Marcelina Skrzypczak</dc:creator>
  <cp:lastModifiedBy>Marcelina Skrzypczak</cp:lastModifiedBy>
  <cp:revision>11</cp:revision>
  <dcterms:created xsi:type="dcterms:W3CDTF">2023-02-14T06:26:44Z</dcterms:created>
  <dcterms:modified xsi:type="dcterms:W3CDTF">2023-02-16T08:46:02Z</dcterms:modified>
</cp:coreProperties>
</file>