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6" r:id="rId6"/>
    <p:sldId id="263" r:id="rId7"/>
    <p:sldId id="264" r:id="rId8"/>
    <p:sldId id="265" r:id="rId9"/>
    <p:sldId id="262" r:id="rId10"/>
    <p:sldId id="259" r:id="rId11"/>
    <p:sldId id="261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71E6-BECF-4B80-9209-683BEA46F051}" type="datetimeFigureOut">
              <a:rPr lang="pl-PL" smtClean="0"/>
              <a:t>26.05.2021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244F-50EE-456F-939A-99A0C74F5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43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D1A0AB-AE00-4368-B4E7-F6875F8BA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069C14-A6FB-4B7B-A22A-C263F3596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D33425-4B05-47D0-A457-B3CD1DA1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8F94-19C8-4C27-ABEB-4C7038A7B6B0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9142AC-DF35-46DB-A509-70353520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FD64EA-C3CD-43E3-A507-C3A292AB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3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2A5B3D-9E69-4318-8728-C6C39EFB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55DA42E-CF53-46AD-96A1-3527B954E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47B5E3-7683-498D-9C70-21C405041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80C6-8697-4939-A1DC-993550083AB7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27BF50-3041-4B9E-9387-DD378123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36DC18-E9DB-49A5-B0CD-6D38EF60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76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660560E-A278-4650-94DA-A3F4F6474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AD95EA-F515-46B6-A60B-5D8F6248B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C3FA87-3F6D-4B6E-96CB-06BD9F23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6A5B-BDE8-4BC8-8C80-BD64EF1DC023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423A0A-CA05-4D76-BA32-C30ECFA9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98C0B8-B108-42AC-8103-4D310DBCE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37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0592B-818E-4646-B6A3-1A9C212A0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9C829B-5EA6-4C54-A30C-428DF1E00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FC8FAD-AF6A-4B50-8239-640E5D34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B703-0996-4CA8-B484-EB67873C031E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932A79-33B7-494E-BB4C-1489A917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F051EF-685D-4A34-9F34-170EE8A7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22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33B9C5-E7FB-4355-AC95-AC7455AD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6E850CA-4D54-4CB0-991B-31A4B61E1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E1A8CAF-FBCE-4D09-839D-0451DDDE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D5BA-062A-41D6-847D-86DD6BF41DCF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9D508A-2F65-42D2-9C2C-F1BD17F8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E1590E-4999-40E5-9F8C-4E800790F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895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B2C006-6BEE-4FB6-8349-1DFE18DA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CD7156-560F-4668-986D-34CD4B001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795F2AE-4418-4147-BDEF-47636FAB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D386228-4892-4230-949C-5606E437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AA84-CDE6-4551-9C72-7FAB57AB4B08}" type="datetime1">
              <a:rPr lang="pl-PL" smtClean="0"/>
              <a:t>26.05.2021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0194FB6-FA76-4E96-80E1-9FB0B428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26AA59-95C4-4592-A7F8-BAACEFD2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302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D4776C-8C90-456D-8CEB-1493B8A6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28CAA9-1E27-4875-8904-BFFE654BA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6E7C05F-9DCA-4135-B04D-88DAC7163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6389547-7E9A-430F-87C4-4C23AED94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AA00D46-E534-41A1-AED5-FA9842D1D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F2A8D2F-F253-4104-B186-B742D785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C7C8-4CA0-4896-ADF6-330B099C7A2C}" type="datetime1">
              <a:rPr lang="pl-PL" smtClean="0"/>
              <a:t>26.05.2021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4A5A67C-48B8-4E0D-B5B7-F3C9B7A80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346E187-5ABC-41B3-BED5-65FE2886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79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E264B6-BC13-40F5-AB5A-E4DC9D8DC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127F649-0CB1-4A2B-986D-7803313B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3598-7DF7-4C71-BDAB-7BAE871E4C3B}" type="datetime1">
              <a:rPr lang="pl-PL" smtClean="0"/>
              <a:t>26.05.2021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9F0FB5B-E158-48F2-8F81-FA679F06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A7347F4-2CF4-4AAB-B02B-CBD9AB71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41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9B52B9A-213A-4ECA-963B-5817CD3A4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07AD-1193-46E2-8A59-556640F2674F}" type="datetime1">
              <a:rPr lang="pl-PL" smtClean="0"/>
              <a:t>26.05.2021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25597E2-AE82-44F5-B978-82047A0C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A3C7F2-DD33-4506-9C96-3A2F80A9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93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0EBB43-F239-4F19-B581-32BB84123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FC1E11-3B1E-4E35-8EBE-0F1817596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509753-1FC1-4916-B1E0-280512C4D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75D2911-80B3-438C-95B1-CA5F3F59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A263-C97F-4E7C-A2F0-CA58488165BE}" type="datetime1">
              <a:rPr lang="pl-PL" smtClean="0"/>
              <a:t>26.05.2021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073812-D751-4C50-B3BF-207113777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EB5000-2D63-4847-9E84-55527757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93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2E3DA-1AD2-4CBD-A465-C775A753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FEDF78F-D594-43BD-B905-73E436367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C6FE446-8CE8-4BDF-8826-A016CCAAC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1761781-BCE1-4339-BDA7-83E300D0B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EF62-99BD-4878-8651-D90AC31123FE}" type="datetime1">
              <a:rPr lang="pl-PL" smtClean="0"/>
              <a:t>26.05.2021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99D4875-21C1-4357-B4D9-8D6F0C08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3258E4B-469B-4311-B7F8-A0BEFB806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27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347CE7E-961F-4872-92CC-B8FAE4BB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203567D-F175-4122-B7EC-CC01A6958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C7E991-3ACF-4BBE-9B50-04B333308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2525-1616-44D1-85C3-88AC62A6F0CB}" type="datetime1">
              <a:rPr lang="pl-PL" smtClean="0"/>
              <a:t>26.05.2021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B852C5-F3AB-4370-8678-B48452DBB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11482A-C079-41FD-A6AE-B72141546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BAE6-DBC9-424C-B184-83E559D40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38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03FE86-AAA6-4B27-8B06-B6E124C589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Analiza uwarunkowań wdrożenia odbioru frakcji popioły </a:t>
            </a:r>
            <a:br>
              <a:rPr lang="pl-PL" sz="4800" dirty="0"/>
            </a:br>
            <a:r>
              <a:rPr lang="pl-PL" sz="4800" dirty="0"/>
              <a:t>w Gminie Mosina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D0B7FD1-750A-4874-B25F-ACF12CE59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674" y="3924255"/>
            <a:ext cx="9527177" cy="1655762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w ramach selektywnej zbiórki odpadów</a:t>
            </a:r>
          </a:p>
          <a:p>
            <a:r>
              <a:rPr lang="pl-PL" b="1" dirty="0"/>
              <a:t>aspekt finansowy i ekologiczny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9523762-04BE-4389-8373-C699A29D4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825" y="4133454"/>
            <a:ext cx="3114675" cy="239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85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D5DA6-AB4F-4726-8973-DEBB96679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Co zyskujemy? </a:t>
            </a:r>
            <a:br>
              <a:rPr lang="pl-PL" sz="2800" dirty="0"/>
            </a:br>
            <a:r>
              <a:rPr lang="pl-PL" sz="2800" dirty="0"/>
              <a:t>Trzeba dokonać analizy ZA i PRZECIW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AB5FAA-59EC-4742-8E2E-98988C5B5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highlight>
                  <a:srgbClr val="00FF00"/>
                </a:highlight>
              </a:rPr>
              <a:t>Zielona Gmina - Gmina Mosina</a:t>
            </a:r>
            <a:r>
              <a:rPr lang="pl-PL" dirty="0"/>
              <a:t> Dbałość o środowisko. </a:t>
            </a:r>
            <a:br>
              <a:rPr lang="pl-PL" dirty="0"/>
            </a:br>
            <a:r>
              <a:rPr lang="pl-PL" dirty="0"/>
              <a:t>Popioły są wtórnie zagospodarowywane stąd ograniczamy ilość składowanych odpadów.</a:t>
            </a:r>
          </a:p>
          <a:p>
            <a:r>
              <a:rPr lang="pl-PL" dirty="0"/>
              <a:t>Wydzielenie frakcji popiołów pozwoli na osiągnięcie wymaganego wskaźnika udziału segregacji odpadów komunalnych. </a:t>
            </a:r>
          </a:p>
          <a:p>
            <a:r>
              <a:rPr lang="pl-PL" dirty="0"/>
              <a:t>Lepsza segregacja wtórna odpadów zmieszanych.  Popiół w odpadach zmieszanych stanowi problem w instalacjach komunalnych na liniach sortowniczych (zapylenie i zaklejanie się taśm sortowniczych).</a:t>
            </a:r>
          </a:p>
          <a:p>
            <a:r>
              <a:rPr lang="pl-PL" dirty="0"/>
              <a:t>Nadwyżkę finansową, która w pierwszym etapie pozwoli na sfinansowanie przekazania przez gminę za darmo pojemników mieszkańcom a w dalszych latach pozwoli na sfinansowanie zakupów PUK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9B9505-6D2A-4641-BF41-379EFF83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46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6652F9-C469-4F53-AA4C-F89B1307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Selektywne zbieranie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7281B3-4D1C-4BBD-A432-037F8F09E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 1 stycznia 2021r. na terenie Miasta i Gminy Pleszew prowadzona jest obowiązkowa segregacja popiołu i żużlu z palenisk.</a:t>
            </a:r>
          </a:p>
          <a:p>
            <a:r>
              <a:rPr lang="pl-PL" dirty="0"/>
              <a:t>Gmina i Miasta Czerwonka-Leszczyny. </a:t>
            </a:r>
          </a:p>
          <a:p>
            <a:r>
              <a:rPr lang="pl-PL" dirty="0"/>
              <a:t>Gmina Władysławowo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3AFB50B-4195-46C5-B29D-B6522C60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62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51970-2277-4B8E-ADA8-1BD09D1B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Aktualne stawki odbioru odpadów ZGO Jarocin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CAB86E-3FA6-4820-9B1C-FD887781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10055"/>
          </a:xfrm>
        </p:spPr>
        <p:txBody>
          <a:bodyPr/>
          <a:lstStyle/>
          <a:p>
            <a:r>
              <a:rPr lang="pl-PL" dirty="0"/>
              <a:t>Cena 1 tony odpadów niesegregowanych </a:t>
            </a:r>
            <a:r>
              <a:rPr lang="pl-PL" b="1" dirty="0"/>
              <a:t>480 zł/tonę</a:t>
            </a:r>
            <a:r>
              <a:rPr lang="pl-PL" dirty="0"/>
              <a:t>. </a:t>
            </a:r>
          </a:p>
          <a:p>
            <a:r>
              <a:rPr lang="pl-PL" dirty="0"/>
              <a:t>Cena odpadów zmieszanych bez frakcji popiołów </a:t>
            </a:r>
            <a:r>
              <a:rPr lang="pl-PL" b="1" dirty="0"/>
              <a:t>430 zł/tonę</a:t>
            </a:r>
          </a:p>
          <a:p>
            <a:r>
              <a:rPr lang="pl-PL" dirty="0"/>
              <a:t>Cena czystego popiołu </a:t>
            </a:r>
            <a:r>
              <a:rPr lang="pl-PL" b="1" dirty="0"/>
              <a:t>360zł/tonę</a:t>
            </a:r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9C2B6E4-B83B-44BB-A67D-EEEA56C56018}"/>
              </a:ext>
            </a:extLst>
          </p:cNvPr>
          <p:cNvSpPr txBox="1"/>
          <p:nvPr/>
        </p:nvSpPr>
        <p:spPr>
          <a:xfrm>
            <a:off x="838200" y="3949726"/>
            <a:ext cx="931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2020 rok - ilość odpadów komunalnych 12 784 ton ogółem  </a:t>
            </a:r>
          </a:p>
          <a:p>
            <a:pPr algn="ctr"/>
            <a:r>
              <a:rPr lang="pl-PL" sz="2400" dirty="0"/>
              <a:t>w tym niesegregowane  </a:t>
            </a: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7 247 ton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31EF7EF-7537-4799-B5C3-1CC2C8B287E6}"/>
              </a:ext>
            </a:extLst>
          </p:cNvPr>
          <p:cNvSpPr txBox="1"/>
          <p:nvPr/>
        </p:nvSpPr>
        <p:spPr>
          <a:xfrm>
            <a:off x="496389" y="5312229"/>
            <a:ext cx="10276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Roczny koszt odpadów zmieszanych ponoszony na rzecz ZGO Jarocin </a:t>
            </a:r>
            <a:r>
              <a:rPr lang="pl-PL" sz="2400" dirty="0">
                <a:solidFill>
                  <a:srgbClr val="FF0000"/>
                </a:solidFill>
              </a:rPr>
              <a:t>3 478 560  zł  </a:t>
            </a:r>
            <a:r>
              <a:rPr lang="pl-PL" sz="2400" dirty="0"/>
              <a:t>(przy aktualnych cenach)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70C6D1-4C84-49FA-B1E3-EDF4F046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03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51970-2277-4B8E-ADA8-1BD09D1B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Kalkulacja oszczędności dla selektywnej zbiórki popiołów w ilości 1 500 ton 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1C05DA94-05BB-4A1B-8297-287D275D5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395612"/>
              </p:ext>
            </p:extLst>
          </p:nvPr>
        </p:nvGraphicFramePr>
        <p:xfrm>
          <a:off x="2708587" y="1938833"/>
          <a:ext cx="5764851" cy="3922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137">
                  <a:extLst>
                    <a:ext uri="{9D8B030D-6E8A-4147-A177-3AD203B41FA5}">
                      <a16:colId xmlns:a16="http://schemas.microsoft.com/office/drawing/2014/main" val="1222653648"/>
                    </a:ext>
                  </a:extLst>
                </a:gridCol>
                <a:gridCol w="1436010">
                  <a:extLst>
                    <a:ext uri="{9D8B030D-6E8A-4147-A177-3AD203B41FA5}">
                      <a16:colId xmlns:a16="http://schemas.microsoft.com/office/drawing/2014/main" val="4020102168"/>
                    </a:ext>
                  </a:extLst>
                </a:gridCol>
                <a:gridCol w="1248704">
                  <a:extLst>
                    <a:ext uri="{9D8B030D-6E8A-4147-A177-3AD203B41FA5}">
                      <a16:colId xmlns:a16="http://schemas.microsoft.com/office/drawing/2014/main" val="1006831950"/>
                    </a:ext>
                  </a:extLst>
                </a:gridCol>
              </a:tblGrid>
              <a:tr h="44848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POPIOŁY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1 500</a:t>
                      </a:r>
                      <a:endParaRPr lang="pl-P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ton</a:t>
                      </a:r>
                      <a:endParaRPr lang="pl-PL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2805303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4276512783"/>
                  </a:ext>
                </a:extLst>
              </a:tr>
              <a:tr h="44848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Ilość odpadów zmieszanych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5 747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ton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1838317574"/>
                  </a:ext>
                </a:extLst>
              </a:tr>
              <a:tr h="44848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Koszt ZGO ZMIESZANE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2 471 210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1465781510"/>
                  </a:ext>
                </a:extLst>
              </a:tr>
              <a:tr h="448482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3487542291"/>
                  </a:ext>
                </a:extLst>
              </a:tr>
              <a:tr h="44848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Koszt ZGO POPIOŁY 1 500 ton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540 000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4136962323"/>
                  </a:ext>
                </a:extLst>
              </a:tr>
              <a:tr h="448482"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RAZEM KOSZT ODBIORU ODPADÓW 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3 011 210</a:t>
                      </a:r>
                      <a:endParaRPr lang="pl-PL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zł</a:t>
                      </a:r>
                      <a:endParaRPr lang="pl-PL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1002377064"/>
                  </a:ext>
                </a:extLst>
              </a:tr>
              <a:tr h="44848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Koszt bez wydzielenia frakcji popioły</a:t>
                      </a: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3 478 560</a:t>
                      </a: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zł</a:t>
                      </a: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782834534"/>
                  </a:ext>
                </a:extLst>
              </a:tr>
              <a:tr h="56060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ZYSK ROCZNY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467 350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2" marR="9242" marT="9242" marB="0" anchor="b"/>
                </a:tc>
                <a:extLst>
                  <a:ext uri="{0D108BD9-81ED-4DB2-BD59-A6C34878D82A}">
                    <a16:rowId xmlns:a16="http://schemas.microsoft.com/office/drawing/2014/main" val="1134480583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8FDB6A-672A-47AF-BA1E-7AC6BB4B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41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7B6586-DCC0-4405-B2BB-2A6539C11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7347"/>
          </a:xfrm>
        </p:spPr>
        <p:txBody>
          <a:bodyPr/>
          <a:lstStyle/>
          <a:p>
            <a:r>
              <a:rPr lang="pl-PL" dirty="0"/>
              <a:t>Wzrost kosztów?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E9B4D6-BD58-4C4E-B876-B25643174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691"/>
            <a:ext cx="10515600" cy="1738312"/>
          </a:xfrm>
        </p:spPr>
        <p:txBody>
          <a:bodyPr>
            <a:normAutofit/>
          </a:bodyPr>
          <a:lstStyle/>
          <a:p>
            <a:r>
              <a:rPr lang="pl-PL" dirty="0"/>
              <a:t>Jednorazowy koszt darmowych pojemników dla mieszkańców </a:t>
            </a:r>
            <a:br>
              <a:rPr lang="pl-PL" dirty="0"/>
            </a:br>
            <a:r>
              <a:rPr lang="pl-PL" dirty="0"/>
              <a:t>                           max 2 000 sztuk x 140 zł = 280 000 zł</a:t>
            </a:r>
          </a:p>
          <a:p>
            <a:r>
              <a:rPr lang="pl-PL" dirty="0"/>
              <a:t>Konieczność dodatkowych kursów na terenie gminy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66A777A-CA06-4263-BC57-F9FF00BA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4</a:t>
            </a:fld>
            <a:endParaRPr lang="pl-PL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D51C4B57-00B2-4AD4-A262-BDCF73F262C4}"/>
              </a:ext>
            </a:extLst>
          </p:cNvPr>
          <p:cNvSpPr txBox="1">
            <a:spLocks/>
          </p:cNvSpPr>
          <p:nvPr/>
        </p:nvSpPr>
        <p:spPr>
          <a:xfrm>
            <a:off x="912223" y="4481785"/>
            <a:ext cx="10515600" cy="1087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862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CF07E2D-590E-4129-885F-07980286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5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A0A798FE-7CAE-45D3-8B22-79AC3F9CF9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Spadek kosztów?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12E8BE5-C6E2-40F1-AFA9-D61020891556}"/>
              </a:ext>
            </a:extLst>
          </p:cNvPr>
          <p:cNvSpPr/>
          <p:nvPr/>
        </p:nvSpPr>
        <p:spPr>
          <a:xfrm>
            <a:off x="696686" y="2539778"/>
            <a:ext cx="10258697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/>
              <a:t>Zmniejszenie opłat za odbiór odpadów w ZGO ca 460 tyś zł rocznie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/>
              <a:t>Zmniejszenie częstotliwości kursów PUK do ZGO Jarocin</a:t>
            </a:r>
          </a:p>
        </p:txBody>
      </p:sp>
    </p:spTree>
    <p:extLst>
      <p:ext uri="{BB962C8B-B14F-4D97-AF65-F5344CB8AC3E}">
        <p14:creationId xmlns:p14="http://schemas.microsoft.com/office/powerpoint/2010/main" val="171357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E4846E-9A93-4748-AF4F-EDC9EBD7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Wymogi prawne dotyczące zbiórki odpadów komunalnych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145FC2A-C838-4A05-A555-F95CB0DDD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895" y="2409789"/>
            <a:ext cx="8576209" cy="2519262"/>
          </a:xfrm>
          <a:prstGeom prst="rect">
            <a:avLst/>
          </a:prstGeom>
        </p:spPr>
      </p:pic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4EFA6E-6817-4587-B04D-5A7ACBB7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6</a:t>
            </a:fld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3D599ED-98F9-4920-92C0-7C7D168560A0}"/>
              </a:ext>
            </a:extLst>
          </p:cNvPr>
          <p:cNvSpPr txBox="1"/>
          <p:nvPr/>
        </p:nvSpPr>
        <p:spPr>
          <a:xfrm>
            <a:off x="2508069" y="5521234"/>
            <a:ext cx="6714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Brak spełnienia wskaźnika wiąże się z dodatkowymi opłatami gminy.</a:t>
            </a:r>
          </a:p>
        </p:txBody>
      </p:sp>
    </p:spTree>
    <p:extLst>
      <p:ext uri="{BB962C8B-B14F-4D97-AF65-F5344CB8AC3E}">
        <p14:creationId xmlns:p14="http://schemas.microsoft.com/office/powerpoint/2010/main" val="30841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574C5-8C70-493E-835B-B9E7ADDF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82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Czy Gmina może osiągnąć obowiązujący wskaźnik udziału segregacji bez zdecydowanych działań???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3D2BF57-B849-48E6-BB08-27715573ED3D}"/>
              </a:ext>
            </a:extLst>
          </p:cNvPr>
          <p:cNvSpPr txBox="1"/>
          <p:nvPr/>
        </p:nvSpPr>
        <p:spPr>
          <a:xfrm>
            <a:off x="1994262" y="2428351"/>
            <a:ext cx="722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2019</a:t>
            </a:r>
          </a:p>
        </p:txBody>
      </p:sp>
      <p:sp>
        <p:nvSpPr>
          <p:cNvPr id="7" name="Fala 6">
            <a:extLst>
              <a:ext uri="{FF2B5EF4-FFF2-40B4-BE49-F238E27FC236}">
                <a16:creationId xmlns:a16="http://schemas.microsoft.com/office/drawing/2014/main" id="{3C4DEC12-7972-4A94-A68D-7D8ED6959AB4}"/>
              </a:ext>
            </a:extLst>
          </p:cNvPr>
          <p:cNvSpPr/>
          <p:nvPr/>
        </p:nvSpPr>
        <p:spPr>
          <a:xfrm>
            <a:off x="3169919" y="2225486"/>
            <a:ext cx="2029097" cy="77506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31,36%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63B1790-3D3C-40B6-AB04-A1050280C79B}"/>
              </a:ext>
            </a:extLst>
          </p:cNvPr>
          <p:cNvSpPr txBox="1"/>
          <p:nvPr/>
        </p:nvSpPr>
        <p:spPr>
          <a:xfrm>
            <a:off x="3278776" y="3672786"/>
            <a:ext cx="722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2020</a:t>
            </a:r>
          </a:p>
        </p:txBody>
      </p:sp>
      <p:sp>
        <p:nvSpPr>
          <p:cNvPr id="9" name="Fala 8">
            <a:extLst>
              <a:ext uri="{FF2B5EF4-FFF2-40B4-BE49-F238E27FC236}">
                <a16:creationId xmlns:a16="http://schemas.microsoft.com/office/drawing/2014/main" id="{14A05379-0877-4EFF-BF30-B30C61E603E6}"/>
              </a:ext>
            </a:extLst>
          </p:cNvPr>
          <p:cNvSpPr/>
          <p:nvPr/>
        </p:nvSpPr>
        <p:spPr>
          <a:xfrm>
            <a:off x="4706982" y="3506652"/>
            <a:ext cx="2029097" cy="775063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43,32%</a:t>
            </a:r>
          </a:p>
        </p:txBody>
      </p:sp>
      <p:sp>
        <p:nvSpPr>
          <p:cNvPr id="10" name="Fala 9">
            <a:extLst>
              <a:ext uri="{FF2B5EF4-FFF2-40B4-BE49-F238E27FC236}">
                <a16:creationId xmlns:a16="http://schemas.microsoft.com/office/drawing/2014/main" id="{C7C74111-7D3C-4067-9163-9A1F67B76364}"/>
              </a:ext>
            </a:extLst>
          </p:cNvPr>
          <p:cNvSpPr/>
          <p:nvPr/>
        </p:nvSpPr>
        <p:spPr>
          <a:xfrm>
            <a:off x="6448697" y="5124993"/>
            <a:ext cx="2029097" cy="775063"/>
          </a:xfrm>
          <a:prstGeom prst="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40,50%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7C72B43-F109-4E39-889C-F57AAB3D37DB}"/>
              </a:ext>
            </a:extLst>
          </p:cNvPr>
          <p:cNvSpPr txBox="1"/>
          <p:nvPr/>
        </p:nvSpPr>
        <p:spPr>
          <a:xfrm>
            <a:off x="4149632" y="5327859"/>
            <a:ext cx="209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2021 -  4 miesiące</a:t>
            </a:r>
          </a:p>
        </p:txBody>
      </p:sp>
      <p:sp>
        <p:nvSpPr>
          <p:cNvPr id="12" name="Symbol zastępczy numeru slajdu 11">
            <a:extLst>
              <a:ext uri="{FF2B5EF4-FFF2-40B4-BE49-F238E27FC236}">
                <a16:creationId xmlns:a16="http://schemas.microsoft.com/office/drawing/2014/main" id="{3C05D12A-7317-4987-898E-298F1633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11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6A29AF-77EC-4D18-93AD-57A606CB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4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Dlaczego w 2021 roku (za 4 miesiące) nastąpił spadek udziału odpadów segregowanych w stosunku do wykonania 2020 roku??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999636F-88FA-4DB8-91A9-948D15BB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32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C207EF-EE27-47E8-949A-6FB0744F8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>
            <a:normAutofit/>
          </a:bodyPr>
          <a:lstStyle/>
          <a:p>
            <a:pPr algn="ctr" fontAlgn="b"/>
            <a:r>
              <a:rPr lang="pl-PL" sz="2800" dirty="0"/>
              <a:t>Procentowy udział odpadów segregowanych (tereny zamieszkałe)</a:t>
            </a:r>
            <a:endParaRPr lang="pl-PL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AE10DAFC-EF2F-4505-B149-D41835092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799909"/>
              </p:ext>
            </p:extLst>
          </p:nvPr>
        </p:nvGraphicFramePr>
        <p:xfrm>
          <a:off x="2031999" y="1213425"/>
          <a:ext cx="8127999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600720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77927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88391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56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Ogółem odpady komunalne w tonach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13 095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12 784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w tym segregowane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4 106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5 538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29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232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% udział odpadów segregowanych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31,36%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43,32%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728565"/>
                  </a:ext>
                </a:extLst>
              </a:tr>
            </a:tbl>
          </a:graphicData>
        </a:graphic>
      </p:graphicFrame>
      <p:graphicFrame>
        <p:nvGraphicFramePr>
          <p:cNvPr id="9" name="Tabela 6">
            <a:extLst>
              <a:ext uri="{FF2B5EF4-FFF2-40B4-BE49-F238E27FC236}">
                <a16:creationId xmlns:a16="http://schemas.microsoft.com/office/drawing/2014/main" id="{93772DC6-75D2-404D-A27D-361BCBC13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57300"/>
              </p:ext>
            </p:extLst>
          </p:nvPr>
        </p:nvGraphicFramePr>
        <p:xfrm>
          <a:off x="2031998" y="3966090"/>
          <a:ext cx="8127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600720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77927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88391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2019 Projekcja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2020 Projekcja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56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Ogółem odpady komunalne w tonach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13 095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12 784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w tym segregowane </a:t>
                      </a:r>
                    </a:p>
                    <a:p>
                      <a:pPr algn="r"/>
                      <a:r>
                        <a:rPr lang="pl-PL" dirty="0"/>
                        <a:t>+ frakcja popioły 1 000 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5 106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6 538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29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232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% udział odpadów segregowanych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38,99%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51,14%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728565"/>
                  </a:ext>
                </a:extLst>
              </a:tr>
            </a:tbl>
          </a:graphicData>
        </a:graphic>
      </p:graphicFrame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65F5E5A2-1F4B-4F88-9933-EF67EE9E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BAE6-DBC9-424C-B184-83E559D4098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0060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458</Words>
  <Application>Microsoft Office PowerPoint</Application>
  <PresentationFormat>Panoramiczny</PresentationFormat>
  <Paragraphs>92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Analiza uwarunkowań wdrożenia odbioru frakcji popioły  w Gminie Mosina</vt:lpstr>
      <vt:lpstr>Aktualne stawki odbioru odpadów ZGO Jarocin</vt:lpstr>
      <vt:lpstr>Kalkulacja oszczędności dla selektywnej zbiórki popiołów w ilości 1 500 ton </vt:lpstr>
      <vt:lpstr>Wzrost kosztów?</vt:lpstr>
      <vt:lpstr>Spadek kosztów?</vt:lpstr>
      <vt:lpstr>Wymogi prawne dotyczące zbiórki odpadów komunalnych</vt:lpstr>
      <vt:lpstr>Czy Gmina może osiągnąć obowiązujący wskaźnik udziału segregacji bez zdecydowanych działań???</vt:lpstr>
      <vt:lpstr>Dlaczego w 2021 roku (za 4 miesiące) nastąpił spadek udziału odpadów segregowanych w stosunku do wykonania 2020 roku?? </vt:lpstr>
      <vt:lpstr>Procentowy udział odpadów segregowanych (tereny zamieszkałe)</vt:lpstr>
      <vt:lpstr>Co zyskujemy?  Trzeba dokonać analizy ZA i PRZECIW</vt:lpstr>
      <vt:lpstr>Selektywne zbieranie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uwarunkowań wdrożenia odbioru frakcji popioły</dc:title>
  <dc:creator>Andrzej Raźny</dc:creator>
  <cp:lastModifiedBy>Andrzej Raźny</cp:lastModifiedBy>
  <cp:revision>18</cp:revision>
  <dcterms:created xsi:type="dcterms:W3CDTF">2021-05-25T14:37:16Z</dcterms:created>
  <dcterms:modified xsi:type="dcterms:W3CDTF">2021-05-26T11:10:16Z</dcterms:modified>
</cp:coreProperties>
</file>