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2" r:id="rId3"/>
    <p:sldId id="278" r:id="rId4"/>
    <p:sldId id="258" r:id="rId5"/>
    <p:sldId id="267" r:id="rId6"/>
    <p:sldId id="277" r:id="rId7"/>
    <p:sldId id="268" r:id="rId8"/>
    <p:sldId id="281" r:id="rId9"/>
    <p:sldId id="280" r:id="rId10"/>
    <p:sldId id="279" r:id="rId11"/>
    <p:sldId id="276" r:id="rId12"/>
    <p:sldId id="283" r:id="rId13"/>
    <p:sldId id="256" r:id="rId14"/>
    <p:sldId id="270" r:id="rId15"/>
    <p:sldId id="273" r:id="rId16"/>
    <p:sldId id="269" r:id="rId17"/>
    <p:sldId id="275" r:id="rId18"/>
    <p:sldId id="285" r:id="rId19"/>
  </p:sldIdLst>
  <p:sldSz cx="9144000" cy="6858000" type="screen4x3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F028-40F1-A31B-5F1F4ABE2F83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F028-40F1-A31B-5F1F4ABE2F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Arkusz9!$A$21:$A$22</c:f>
              <c:strCache>
                <c:ptCount val="2"/>
                <c:pt idx="0">
                  <c:v>Dochody bieżące</c:v>
                </c:pt>
                <c:pt idx="1">
                  <c:v>Dochody majątkowe</c:v>
                </c:pt>
              </c:strCache>
            </c:strRef>
          </c:cat>
          <c:val>
            <c:numRef>
              <c:f>Arkusz9!$B$21:$B$22</c:f>
              <c:numCache>
                <c:formatCode>#,##0.00</c:formatCode>
                <c:ptCount val="2"/>
                <c:pt idx="0">
                  <c:v>170503219.09</c:v>
                </c:pt>
                <c:pt idx="1">
                  <c:v>22598567.370000001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28-40F1-A31B-5F1F4ABE2F8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pattFill prst="ltUpDiag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3DE4-4892-93D7-B0728E0528F2}"/>
              </c:ext>
            </c:extLst>
          </c:dPt>
          <c:dPt>
            <c:idx val="1"/>
            <c:bubble3D val="0"/>
            <c:spPr>
              <a:pattFill prst="ltUpDiag">
                <a:fgClr>
                  <a:schemeClr val="accent2"/>
                </a:fgClr>
                <a:bgClr>
                  <a:schemeClr val="accent2">
                    <a:lumMod val="20000"/>
                    <a:lumOff val="80000"/>
                  </a:schemeClr>
                </a:bgClr>
              </a:pattFill>
              <a:ln w="19050">
                <a:solidFill>
                  <a:schemeClr val="lt1"/>
                </a:solidFill>
              </a:ln>
              <a:effectLst>
                <a:innerShdw blurRad="114300">
                  <a:schemeClr val="accent2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3DE4-4892-93D7-B0728E0528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Arkusz9!$A$15:$A$16</c:f>
              <c:strCache>
                <c:ptCount val="2"/>
                <c:pt idx="0">
                  <c:v>Wydatki bieżące</c:v>
                </c:pt>
                <c:pt idx="1">
                  <c:v>Wydatki majątkowe</c:v>
                </c:pt>
              </c:strCache>
            </c:strRef>
          </c:cat>
          <c:val>
            <c:numRef>
              <c:f>Arkusz9!$B$15:$B$16</c:f>
              <c:numCache>
                <c:formatCode>#,##0.00</c:formatCode>
                <c:ptCount val="2"/>
                <c:pt idx="0">
                  <c:v>163995236.00999999</c:v>
                </c:pt>
                <c:pt idx="1">
                  <c:v>32106550.449999999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E4-4892-93D7-B0728E0528F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011929230085547"/>
          <c:y val="1.262239723706968E-2"/>
          <c:w val="0.96695333946750472"/>
          <c:h val="0.947752671188040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Arkusz4!$C$3</c:f>
              <c:strCache>
                <c:ptCount val="1"/>
                <c:pt idx="0">
                  <c:v>Watość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C6F-4FA1-BC17-F3D74E81659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C6F-4FA1-BC17-F3D74E81659F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C6F-4FA1-BC17-F3D74E81659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8C6F-4FA1-BC17-F3D74E81659F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8C6F-4FA1-BC17-F3D74E81659F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8C6F-4FA1-BC17-F3D74E81659F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8C6F-4FA1-BC17-F3D74E81659F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8C6F-4FA1-BC17-F3D74E81659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8C6F-4FA1-BC17-F3D74E81659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8C6F-4FA1-BC17-F3D74E81659F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8C6F-4FA1-BC17-F3D74E81659F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8C6F-4FA1-BC17-F3D74E81659F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8C6F-4FA1-BC17-F3D74E81659F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8C6F-4FA1-BC17-F3D74E81659F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8C6F-4FA1-BC17-F3D74E81659F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8C6F-4FA1-BC17-F3D74E81659F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8C6F-4FA1-BC17-F3D74E81659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Arkusz4!$B$4:$B$20</c:f>
              <c:strCache>
                <c:ptCount val="17"/>
                <c:pt idx="0">
                  <c:v>Budowa sieci wodociągowych i kanalizacyjnych-tereny wiejskie</c:v>
                </c:pt>
                <c:pt idx="1">
                  <c:v>Transport i łączność (drogi i chodniki)</c:v>
                </c:pt>
                <c:pt idx="2">
                  <c:v>Turystyka (pomost pływający)</c:v>
                </c:pt>
                <c:pt idx="3">
                  <c:v>Nakłady w budynki gminne</c:v>
                </c:pt>
                <c:pt idx="4">
                  <c:v>Wykupy gruntów</c:v>
                </c:pt>
                <c:pt idx="5">
                  <c:v>Zakup i modernizacja sprzętu informatycznego</c:v>
                </c:pt>
                <c:pt idx="6">
                  <c:v>Monitoring w świetlicy</c:v>
                </c:pt>
                <c:pt idx="7">
                  <c:v>Modernizacja bazy oświatowej</c:v>
                </c:pt>
                <c:pt idx="8">
                  <c:v>Dotacja dla szpitala w Puszczykowie</c:v>
                </c:pt>
                <c:pt idx="9">
                  <c:v>Zakup traktorka do koszenia trawy </c:v>
                </c:pt>
                <c:pt idx="10">
                  <c:v>Budowa punktu przeładunkowego odpadów</c:v>
                </c:pt>
                <c:pt idx="11">
                  <c:v>Budowa oświetlenia drogowego</c:v>
                </c:pt>
                <c:pt idx="12">
                  <c:v>Budowa sieci wodociągowych i kanalizacyjnych-tereny miejskie</c:v>
                </c:pt>
                <c:pt idx="13">
                  <c:v>Nakłady na place zabaw i strefy rekreacji</c:v>
                </c:pt>
                <c:pt idx="14">
                  <c:v>Dotacje na modernizacje systemów grzewczych</c:v>
                </c:pt>
                <c:pt idx="15">
                  <c:v>Budowa i modernizacja świetlic</c:v>
                </c:pt>
                <c:pt idx="16">
                  <c:v>Nakłady w obiekty sportowe</c:v>
                </c:pt>
              </c:strCache>
            </c:strRef>
          </c:cat>
          <c:val>
            <c:numRef>
              <c:f>Arkusz4!$C$4:$C$20</c:f>
              <c:numCache>
                <c:formatCode>#,##0.00</c:formatCode>
                <c:ptCount val="17"/>
                <c:pt idx="0">
                  <c:v>350000</c:v>
                </c:pt>
                <c:pt idx="1">
                  <c:v>16084300.48</c:v>
                </c:pt>
                <c:pt idx="2">
                  <c:v>150000</c:v>
                </c:pt>
                <c:pt idx="3">
                  <c:v>3346486.97</c:v>
                </c:pt>
                <c:pt idx="4">
                  <c:v>500000</c:v>
                </c:pt>
                <c:pt idx="5">
                  <c:v>100000</c:v>
                </c:pt>
                <c:pt idx="6">
                  <c:v>18000</c:v>
                </c:pt>
                <c:pt idx="7">
                  <c:v>9070000</c:v>
                </c:pt>
                <c:pt idx="8">
                  <c:v>30000</c:v>
                </c:pt>
                <c:pt idx="9">
                  <c:v>14457.45</c:v>
                </c:pt>
                <c:pt idx="10">
                  <c:v>60000</c:v>
                </c:pt>
                <c:pt idx="11">
                  <c:v>247597.36</c:v>
                </c:pt>
                <c:pt idx="12">
                  <c:v>86486.97</c:v>
                </c:pt>
                <c:pt idx="13">
                  <c:v>409726.98</c:v>
                </c:pt>
                <c:pt idx="14">
                  <c:v>200000</c:v>
                </c:pt>
                <c:pt idx="15">
                  <c:v>899750.31</c:v>
                </c:pt>
                <c:pt idx="16">
                  <c:v>539743.93000000005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8C6F-4FA1-BC17-F3D74E8165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5050624"/>
        <c:axId val="185049088"/>
      </c:barChart>
      <c:valAx>
        <c:axId val="185049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5050624"/>
        <c:crosses val="autoZero"/>
        <c:crossBetween val="between"/>
        <c:minorUnit val="3000000"/>
      </c:valAx>
      <c:catAx>
        <c:axId val="185050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850490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Arkusz5!$B$28:$B$29</c:f>
              <c:strCache>
                <c:ptCount val="2"/>
                <c:pt idx="0">
                  <c:v>Przychody</c:v>
                </c:pt>
                <c:pt idx="1">
                  <c:v>Rozchody </c:v>
                </c:pt>
              </c:strCache>
            </c:strRef>
          </c:cat>
          <c:val>
            <c:numRef>
              <c:f>Arkusz5!$C$28:$C$29</c:f>
              <c:numCache>
                <c:formatCode>#,##0.00</c:formatCode>
                <c:ptCount val="2"/>
                <c:pt idx="0">
                  <c:v>12500000</c:v>
                </c:pt>
                <c:pt idx="1">
                  <c:v>9500000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27-46F8-AE2B-772CFB7B5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823424"/>
        <c:axId val="228824960"/>
      </c:barChart>
      <c:catAx>
        <c:axId val="22882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8824960"/>
        <c:crosses val="autoZero"/>
        <c:auto val="1"/>
        <c:lblAlgn val="ctr"/>
        <c:lblOffset val="100"/>
        <c:noMultiLvlLbl val="0"/>
      </c:catAx>
      <c:valAx>
        <c:axId val="228824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8823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75123306712694"/>
          <c:y val="6.6469177035884897E-2"/>
          <c:w val="0.78684232113744468"/>
          <c:h val="0.655080218545237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398-495C-BBD8-876249237F9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398-495C-BBD8-876249237F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Arkusz5!$B$5:$B$6</c:f>
              <c:strCache>
                <c:ptCount val="2"/>
                <c:pt idx="0">
                  <c:v>Dochody</c:v>
                </c:pt>
                <c:pt idx="1">
                  <c:v>Wydatki</c:v>
                </c:pt>
              </c:strCache>
            </c:strRef>
          </c:cat>
          <c:val>
            <c:numRef>
              <c:f>Arkusz5!$C$5:$C$6</c:f>
              <c:numCache>
                <c:formatCode>#,##0.00</c:formatCode>
                <c:ptCount val="2"/>
                <c:pt idx="0">
                  <c:v>193101786.46000001</c:v>
                </c:pt>
                <c:pt idx="1">
                  <c:v>196101786.46000001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E3-4250-A4FA-29CF34A40F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9566720"/>
        <c:axId val="229834752"/>
      </c:barChart>
      <c:catAx>
        <c:axId val="22956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9834752"/>
        <c:crosses val="autoZero"/>
        <c:auto val="1"/>
        <c:lblAlgn val="ctr"/>
        <c:lblOffset val="100"/>
        <c:noMultiLvlLbl val="0"/>
      </c:catAx>
      <c:valAx>
        <c:axId val="229834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956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Arkusz12!$A$5:$C$5</c:f>
              <c:strCache>
                <c:ptCount val="3"/>
                <c:pt idx="0">
                  <c:v>Wskaźnik planowanej kwoty spłaty zobowiązań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2951443569553806E-2"/>
                  <c:y val="2.77777777777777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E5-4271-803C-50D80D667F0E}"/>
                </c:ext>
              </c:extLst>
            </c:dLbl>
            <c:dLbl>
              <c:idx val="1"/>
              <c:layout>
                <c:manualLayout>
                  <c:x val="-4.5729221347331581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E5-4271-803C-50D80D667F0E}"/>
                </c:ext>
              </c:extLst>
            </c:dLbl>
            <c:dLbl>
              <c:idx val="2"/>
              <c:layout>
                <c:manualLayout>
                  <c:x val="-4.5729221347331636E-2"/>
                  <c:y val="2.77777777777776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E5-4271-803C-50D80D667F0E}"/>
                </c:ext>
              </c:extLst>
            </c:dLbl>
            <c:dLbl>
              <c:idx val="3"/>
              <c:layout>
                <c:manualLayout>
                  <c:x val="-4.5729221347331581E-2"/>
                  <c:y val="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E5-4271-803C-50D80D667F0E}"/>
                </c:ext>
              </c:extLst>
            </c:dLbl>
            <c:dLbl>
              <c:idx val="4"/>
              <c:layout>
                <c:manualLayout>
                  <c:x val="-4.5729221347331581E-2"/>
                  <c:y val="3.24074074074073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E5-4271-803C-50D80D667F0E}"/>
                </c:ext>
              </c:extLst>
            </c:dLbl>
            <c:dLbl>
              <c:idx val="5"/>
              <c:layout>
                <c:manualLayout>
                  <c:x val="-4.5729221347331685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E5-4271-803C-50D80D667F0E}"/>
                </c:ext>
              </c:extLst>
            </c:dLbl>
            <c:dLbl>
              <c:idx val="6"/>
              <c:layout>
                <c:manualLayout>
                  <c:x val="-4.8506999125109362E-2"/>
                  <c:y val="3.70370370370370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E5-4271-803C-50D80D667F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Arkusz12!$D$3:$K$4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</c:strCache>
            </c:strRef>
          </c:cat>
          <c:val>
            <c:numRef>
              <c:f>Arkusz12!$D$5:$K$5</c:f>
              <c:numCache>
                <c:formatCode>General</c:formatCode>
                <c:ptCount val="7"/>
                <c:pt idx="0">
                  <c:v>9.18</c:v>
                </c:pt>
                <c:pt idx="1">
                  <c:v>8.7899999999999991</c:v>
                </c:pt>
                <c:pt idx="2">
                  <c:v>5.93</c:v>
                </c:pt>
                <c:pt idx="3">
                  <c:v>8.24</c:v>
                </c:pt>
                <c:pt idx="4">
                  <c:v>8.26</c:v>
                </c:pt>
                <c:pt idx="5">
                  <c:v>7.86</c:v>
                </c:pt>
                <c:pt idx="6">
                  <c:v>6.41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EE5-4271-803C-50D80D667F0E}"/>
            </c:ext>
          </c:extLst>
        </c:ser>
        <c:ser>
          <c:idx val="1"/>
          <c:order val="1"/>
          <c:tx>
            <c:strRef>
              <c:f>Arkusz12!$A$6:$C$6</c:f>
              <c:strCache>
                <c:ptCount val="3"/>
                <c:pt idx="0">
                  <c:v>Dopuszczalny wskaźnik spłaty zobowiązań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951443569553804E-2"/>
                  <c:y val="-3.2407407407407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EE5-4271-803C-50D80D667F0E}"/>
                </c:ext>
              </c:extLst>
            </c:dLbl>
            <c:dLbl>
              <c:idx val="1"/>
              <c:layout>
                <c:manualLayout>
                  <c:x val="-4.9284776902887142E-2"/>
                  <c:y val="-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EE5-4271-803C-50D80D667F0E}"/>
                </c:ext>
              </c:extLst>
            </c:dLbl>
            <c:dLbl>
              <c:idx val="2"/>
              <c:layout>
                <c:manualLayout>
                  <c:x val="-5.2062554680664917E-2"/>
                  <c:y val="-4.62962962962963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EE5-4271-803C-50D80D667F0E}"/>
                </c:ext>
              </c:extLst>
            </c:dLbl>
            <c:dLbl>
              <c:idx val="3"/>
              <c:layout>
                <c:manualLayout>
                  <c:x val="-5.2062554680664917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EE5-4271-803C-50D80D667F0E}"/>
                </c:ext>
              </c:extLst>
            </c:dLbl>
            <c:dLbl>
              <c:idx val="4"/>
              <c:layout>
                <c:manualLayout>
                  <c:x val="-4.5729221347331581E-2"/>
                  <c:y val="-1.85185185185185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EE5-4271-803C-50D80D667F0E}"/>
                </c:ext>
              </c:extLst>
            </c:dLbl>
            <c:dLbl>
              <c:idx val="5"/>
              <c:layout>
                <c:manualLayout>
                  <c:x val="-4.8506999125109466E-2"/>
                  <c:y val="-3.93516695829687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EE5-4271-803C-50D80D667F0E}"/>
                </c:ext>
              </c:extLst>
            </c:dLbl>
            <c:dLbl>
              <c:idx val="6"/>
              <c:layout>
                <c:manualLayout>
                  <c:x val="-4.5729221347331685E-2"/>
                  <c:y val="-2.7777777777777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EE5-4271-803C-50D80D667F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Arkusz12!$D$3:$K$4</c:f>
              <c:strCache>
                <c:ptCount val="7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  <c:pt idx="5">
                  <c:v>2026</c:v>
                </c:pt>
                <c:pt idx="6">
                  <c:v>2027</c:v>
                </c:pt>
              </c:strCache>
            </c:strRef>
          </c:cat>
          <c:val>
            <c:numRef>
              <c:f>Arkusz12!$D$6:$K$6</c:f>
              <c:numCache>
                <c:formatCode>#,##0.00</c:formatCode>
                <c:ptCount val="7"/>
                <c:pt idx="0">
                  <c:v>15.64</c:v>
                </c:pt>
                <c:pt idx="1">
                  <c:v>12.52</c:v>
                </c:pt>
                <c:pt idx="2">
                  <c:v>10.5</c:v>
                </c:pt>
                <c:pt idx="3">
                  <c:v>10.119999999999999</c:v>
                </c:pt>
                <c:pt idx="4">
                  <c:v>9.77</c:v>
                </c:pt>
                <c:pt idx="5">
                  <c:v>9.4700000000000006</c:v>
                </c:pt>
                <c:pt idx="6">
                  <c:v>8.98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9EE5-4271-803C-50D80D667F0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29712256"/>
        <c:axId val="229714176"/>
      </c:lineChart>
      <c:catAx>
        <c:axId val="229712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dirty="0"/>
                  <a:t>Rok</a:t>
                </a:r>
                <a:r>
                  <a:rPr lang="pl-PL" baseline="0" dirty="0"/>
                  <a:t>  </a:t>
                </a:r>
                <a:endParaRPr lang="pl-PL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9714176"/>
        <c:crosses val="autoZero"/>
        <c:auto val="1"/>
        <c:lblAlgn val="ctr"/>
        <c:lblOffset val="100"/>
        <c:noMultiLvlLbl val="0"/>
      </c:catAx>
      <c:valAx>
        <c:axId val="229714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b="1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\ ?/?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29712256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 w="19050">
        <a:solidFill>
          <a:schemeClr val="lt1"/>
        </a:solidFill>
      </a:ln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619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376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3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985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006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8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823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5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76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599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69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B59A2-6275-4E08-A476-F22785875C29}" type="datetimeFigureOut">
              <a:rPr lang="pl-PL" smtClean="0"/>
              <a:t>20.01.2021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38B07-4876-48DC-90BD-8AFC084809A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69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87B9AA-2095-4067-8288-0CBBEB023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944216"/>
          </a:xfrm>
        </p:spPr>
        <p:txBody>
          <a:bodyPr>
            <a:noAutofit/>
          </a:bodyPr>
          <a:lstStyle/>
          <a:p>
            <a:br>
              <a:rPr lang="pl-PL" sz="6600" b="1" dirty="0">
                <a:solidFill>
                  <a:srgbClr val="0070C0"/>
                </a:solidFill>
              </a:rPr>
            </a:br>
            <a:br>
              <a:rPr lang="pl-PL" sz="6600" b="1" dirty="0">
                <a:solidFill>
                  <a:srgbClr val="0070C0"/>
                </a:solidFill>
              </a:rPr>
            </a:br>
            <a:br>
              <a:rPr lang="pl-PL" sz="6600" b="1" dirty="0">
                <a:solidFill>
                  <a:srgbClr val="0070C0"/>
                </a:solidFill>
              </a:rPr>
            </a:br>
            <a:br>
              <a:rPr lang="pl-PL" sz="6600" b="1" dirty="0">
                <a:solidFill>
                  <a:srgbClr val="0070C0"/>
                </a:solidFill>
              </a:rPr>
            </a:br>
            <a:r>
              <a:rPr lang="pl-PL" sz="6600" b="1" dirty="0">
                <a:solidFill>
                  <a:srgbClr val="0070C0"/>
                </a:solidFill>
              </a:rPr>
              <a:t>BUDŻET GMINY MOSINA  </a:t>
            </a:r>
            <a:br>
              <a:rPr lang="pl-PL" sz="6600" b="1" dirty="0">
                <a:solidFill>
                  <a:srgbClr val="0070C0"/>
                </a:solidFill>
              </a:rPr>
            </a:br>
            <a:r>
              <a:rPr lang="pl-PL" sz="6600" b="1" dirty="0">
                <a:solidFill>
                  <a:srgbClr val="0070C0"/>
                </a:solidFill>
              </a:rPr>
              <a:t>2021</a:t>
            </a:r>
            <a:br>
              <a:rPr lang="pl-PL" sz="6600" b="1" dirty="0">
                <a:solidFill>
                  <a:srgbClr val="0070C0"/>
                </a:solidFill>
              </a:rPr>
            </a:br>
            <a:endParaRPr lang="pl-PL" sz="6600" b="1" dirty="0">
              <a:solidFill>
                <a:srgbClr val="0070C0"/>
              </a:solidFill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BA6AE4F-98BE-47BB-89F8-E0BE4840EE4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1440160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4269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71849C-9A56-4919-84DA-5520B469E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360040"/>
          </a:xfrm>
        </p:spPr>
        <p:txBody>
          <a:bodyPr>
            <a:noAutofit/>
          </a:bodyPr>
          <a:lstStyle/>
          <a:p>
            <a:r>
              <a:rPr lang="pl-PL" sz="2800" b="1" dirty="0"/>
              <a:t>Struktura wydatków majątkowych</a:t>
            </a:r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04D1AC43-FFCD-4FF9-B19C-5FD73E03B9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269986"/>
              </p:ext>
            </p:extLst>
          </p:nvPr>
        </p:nvGraphicFramePr>
        <p:xfrm>
          <a:off x="251520" y="764704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195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10AD2731-0DDC-439A-B70C-AAB1E9364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Udział środków zewnętrznych w finansowaniu inwestycji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1C9D529E-A5A8-4454-A929-B587C5D10E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973755"/>
              </p:ext>
            </p:extLst>
          </p:nvPr>
        </p:nvGraphicFramePr>
        <p:xfrm>
          <a:off x="1043608" y="2204864"/>
          <a:ext cx="7056784" cy="2309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96856">
                  <a:extLst>
                    <a:ext uri="{9D8B030D-6E8A-4147-A177-3AD203B41FA5}">
                      <a16:colId xmlns:a16="http://schemas.microsoft.com/office/drawing/2014/main" val="3477055583"/>
                    </a:ext>
                  </a:extLst>
                </a:gridCol>
                <a:gridCol w="1859928">
                  <a:extLst>
                    <a:ext uri="{9D8B030D-6E8A-4147-A177-3AD203B41FA5}">
                      <a16:colId xmlns:a16="http://schemas.microsoft.com/office/drawing/2014/main" val="4288239426"/>
                    </a:ext>
                  </a:extLst>
                </a:gridCol>
              </a:tblGrid>
              <a:tr h="423104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effectLst/>
                        </a:rPr>
                        <a:t>Dotacje i środki na wydatki majątkowe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u="none" strike="noStrike" dirty="0">
                          <a:effectLst/>
                        </a:rPr>
                        <a:t>16 874 321,77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99629302"/>
                  </a:ext>
                </a:extLst>
              </a:tr>
              <a:tr h="423104">
                <a:tc>
                  <a:txBody>
                    <a:bodyPr/>
                    <a:lstStyle/>
                    <a:p>
                      <a:pPr algn="l" fontAlgn="b"/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98058753"/>
                  </a:ext>
                </a:extLst>
              </a:tr>
              <a:tr h="423104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Wydatki majątkowe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u="none" strike="noStrike" dirty="0">
                          <a:effectLst/>
                        </a:rPr>
                        <a:t>32 106 550,45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21268457"/>
                  </a:ext>
                </a:extLst>
              </a:tr>
              <a:tr h="423104">
                <a:tc>
                  <a:txBody>
                    <a:bodyPr/>
                    <a:lstStyle/>
                    <a:p>
                      <a:pPr algn="l" fontAlgn="b"/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74173095"/>
                  </a:ext>
                </a:extLst>
              </a:tr>
              <a:tr h="423104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Finansowanie inwestycji z dotacji i środków zewnętrznych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u="none" strike="noStrike" dirty="0">
                          <a:effectLst/>
                        </a:rPr>
                        <a:t>52,56%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0609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5518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2F409C68-A178-4F8F-9F1A-1FCDBCDBE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rgbClr val="0070C0"/>
                </a:solidFill>
              </a:rPr>
              <a:t>Plan dotacji dla samorządowych instytucji kultury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21C65F6-BA0B-4FE3-9384-D4F0B616A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296895"/>
              </p:ext>
            </p:extLst>
          </p:nvPr>
        </p:nvGraphicFramePr>
        <p:xfrm>
          <a:off x="899592" y="2060848"/>
          <a:ext cx="7272808" cy="21680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3542534752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197352242"/>
                    </a:ext>
                  </a:extLst>
                </a:gridCol>
              </a:tblGrid>
              <a:tr h="542023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u="none" strike="noStrike" dirty="0">
                          <a:effectLst/>
                        </a:rPr>
                        <a:t>Mosiński Ośrodek Kultury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1 398 500,00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79357431"/>
                  </a:ext>
                </a:extLst>
              </a:tr>
              <a:tr h="542023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u="none" strike="noStrike" dirty="0">
                          <a:effectLst/>
                        </a:rPr>
                        <a:t>Mosińska Biblioteka Publiczna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1 120 000,00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62541821"/>
                  </a:ext>
                </a:extLst>
              </a:tr>
              <a:tr h="542023">
                <a:tc>
                  <a:txBody>
                    <a:bodyPr/>
                    <a:lstStyle/>
                    <a:p>
                      <a:pPr algn="l" fontAlgn="b"/>
                      <a:r>
                        <a:rPr lang="pl-PL" sz="2800" u="none" strike="noStrike" dirty="0">
                          <a:effectLst/>
                        </a:rPr>
                        <a:t>Galeria Sztuki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400 000,00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62317760"/>
                  </a:ext>
                </a:extLst>
              </a:tr>
              <a:tr h="542023"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b="1" u="none" strike="noStrike" dirty="0">
                          <a:effectLst/>
                        </a:rPr>
                        <a:t>Razem:</a:t>
                      </a:r>
                      <a:endParaRPr lang="pl-PL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800" u="none" strike="noStrike" dirty="0">
                          <a:effectLst/>
                        </a:rPr>
                        <a:t>2 918 500,00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4997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632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b="1" dirty="0">
                <a:latin typeface="Cambria" panose="02040503050406030204" pitchFamily="18" charset="0"/>
                <a:ea typeface="Cambria" panose="02040503050406030204" pitchFamily="18" charset="0"/>
              </a:rPr>
              <a:t>Środki przeznaczone do realizacji wydatków przez sołectwa i osiedla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913732"/>
              </p:ext>
            </p:extLst>
          </p:nvPr>
        </p:nvGraphicFramePr>
        <p:xfrm>
          <a:off x="899592" y="1556795"/>
          <a:ext cx="7488832" cy="3359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18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094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WYDATKI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 zł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0828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Fundusz sołecki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713 342,51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828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Fundusz jednostek pomocniczych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197 955,00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708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Dodatkowy fundusz jednostek pomocniczych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656 671,32</a:t>
                      </a:r>
                      <a:endParaRPr lang="pl-PL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945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Razem: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1 567 968,83</a:t>
                      </a:r>
                      <a:endParaRPr lang="pl-PL" sz="20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586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9F8228-515D-4770-8B44-40A872871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3600" b="1" dirty="0"/>
              <a:t>Przychody i rozchody budżetu w 2021 roku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AD830E4-4452-46D5-BA31-67AEC8C0E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169118"/>
              </p:ext>
            </p:extLst>
          </p:nvPr>
        </p:nvGraphicFramePr>
        <p:xfrm>
          <a:off x="1439652" y="1268760"/>
          <a:ext cx="6264696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3649">
                  <a:extLst>
                    <a:ext uri="{9D8B030D-6E8A-4147-A177-3AD203B41FA5}">
                      <a16:colId xmlns:a16="http://schemas.microsoft.com/office/drawing/2014/main" val="4206348146"/>
                    </a:ext>
                  </a:extLst>
                </a:gridCol>
                <a:gridCol w="3021047">
                  <a:extLst>
                    <a:ext uri="{9D8B030D-6E8A-4147-A177-3AD203B41FA5}">
                      <a16:colId xmlns:a16="http://schemas.microsoft.com/office/drawing/2014/main" val="1502719015"/>
                    </a:ext>
                  </a:extLst>
                </a:gridCol>
              </a:tblGrid>
              <a:tr h="55934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effectLst/>
                        </a:rPr>
                        <a:t>Przychody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effectLst/>
                        </a:rPr>
                        <a:t>12 500 000,00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49208762"/>
                  </a:ext>
                </a:extLst>
              </a:tr>
              <a:tr h="58366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effectLst/>
                        </a:rPr>
                        <a:t>Rozchody 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effectLst/>
                        </a:rPr>
                        <a:t>9 500 000,00</a:t>
                      </a:r>
                      <a:endParaRPr lang="pl-P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44361643"/>
                  </a:ext>
                </a:extLst>
              </a:tr>
            </a:tbl>
          </a:graphicData>
        </a:graphic>
      </p:graphicFrame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38AA787D-6321-4040-ABE7-2464B7CA27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79669"/>
              </p:ext>
            </p:extLst>
          </p:nvPr>
        </p:nvGraphicFramePr>
        <p:xfrm>
          <a:off x="1402633" y="3140968"/>
          <a:ext cx="626469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0080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1AD959D-40A9-44CC-B6B2-77239FF4D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Obsługa zadłużenia w 2021 roku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8F4AC7-62DA-4E57-8C7F-824D90516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/>
              <a:t>W roku 2021 Gmina Mosina dokona wykupu obligacji komunalnych w łącznej kwocie </a:t>
            </a:r>
            <a:r>
              <a:rPr lang="pl-PL" sz="2400" b="1" dirty="0">
                <a:solidFill>
                  <a:srgbClr val="0070C0"/>
                </a:solidFill>
              </a:rPr>
              <a:t>9.500.000,00 zł</a:t>
            </a:r>
            <a:r>
              <a:rPr lang="pl-PL" sz="2400" dirty="0"/>
              <a:t>, sprzedanych na rynku krajowym w:</a:t>
            </a:r>
          </a:p>
          <a:p>
            <a:pPr algn="just"/>
            <a:r>
              <a:rPr lang="pl-PL" sz="2400" b="1" dirty="0"/>
              <a:t>2017 r. – 7.000.000,00 zł,</a:t>
            </a:r>
          </a:p>
          <a:p>
            <a:pPr algn="just"/>
            <a:r>
              <a:rPr lang="pl-PL" sz="2400" b="1" dirty="0"/>
              <a:t>2018 r. – 2.500.000,00 zł.</a:t>
            </a:r>
          </a:p>
        </p:txBody>
      </p:sp>
    </p:spTree>
    <p:extLst>
      <p:ext uri="{BB962C8B-B14F-4D97-AF65-F5344CB8AC3E}">
        <p14:creationId xmlns:p14="http://schemas.microsoft.com/office/powerpoint/2010/main" val="3079055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37ADDF-AA43-4453-8727-FBBC5EE3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Deficyt budżetu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39293E2-32A6-42A5-9709-88FFD2A50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78954"/>
              </p:ext>
            </p:extLst>
          </p:nvPr>
        </p:nvGraphicFramePr>
        <p:xfrm>
          <a:off x="1115616" y="1916833"/>
          <a:ext cx="6192688" cy="9361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6367">
                  <a:extLst>
                    <a:ext uri="{9D8B030D-6E8A-4147-A177-3AD203B41FA5}">
                      <a16:colId xmlns:a16="http://schemas.microsoft.com/office/drawing/2014/main" val="2748464619"/>
                    </a:ext>
                  </a:extLst>
                </a:gridCol>
                <a:gridCol w="2986321">
                  <a:extLst>
                    <a:ext uri="{9D8B030D-6E8A-4147-A177-3AD203B41FA5}">
                      <a16:colId xmlns:a16="http://schemas.microsoft.com/office/drawing/2014/main" val="790394774"/>
                    </a:ext>
                  </a:extLst>
                </a:gridCol>
              </a:tblGrid>
              <a:tr h="31643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Dochody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193 101 786,46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62340292"/>
                  </a:ext>
                </a:extLst>
              </a:tr>
              <a:tr h="30324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Wydatki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196 101 786,46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95438911"/>
                  </a:ext>
                </a:extLst>
              </a:tr>
              <a:tr h="31643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Deficyt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3 000 000,00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38980767"/>
                  </a:ext>
                </a:extLst>
              </a:tr>
            </a:tbl>
          </a:graphicData>
        </a:graphic>
      </p:graphicFrame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781380CC-3656-4A47-9EBC-7045EFCA44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6312820"/>
              </p:ext>
            </p:extLst>
          </p:nvPr>
        </p:nvGraphicFramePr>
        <p:xfrm>
          <a:off x="1115616" y="3457195"/>
          <a:ext cx="61926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953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534208C-CA20-4DA6-82CC-BB8447F2AD5C}"/>
              </a:ext>
            </a:extLst>
          </p:cNvPr>
          <p:cNvSpPr txBox="1"/>
          <p:nvPr/>
        </p:nvSpPr>
        <p:spPr>
          <a:xfrm>
            <a:off x="683568" y="548680"/>
            <a:ext cx="763284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1" dirty="0"/>
              <a:t>Obsługa zadłużenia – wskaźniki procentowe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E48C154-C6D2-4C53-BF5B-8BB791C2E9FA}"/>
              </a:ext>
            </a:extLst>
          </p:cNvPr>
          <p:cNvSpPr txBox="1"/>
          <p:nvPr/>
        </p:nvSpPr>
        <p:spPr>
          <a:xfrm>
            <a:off x="683568" y="126876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pl-PL" sz="1800" b="1" u="none" strike="noStrike" dirty="0">
                <a:solidFill>
                  <a:srgbClr val="0070C0"/>
                </a:solidFill>
                <a:effectLst/>
              </a:rPr>
              <a:t>Kształtowanie się relacji z art. 243 </a:t>
            </a:r>
            <a:r>
              <a:rPr lang="pl-PL" sz="1800" b="1" u="none" strike="noStrike" dirty="0" err="1">
                <a:solidFill>
                  <a:srgbClr val="0070C0"/>
                </a:solidFill>
                <a:effectLst/>
              </a:rPr>
              <a:t>u.f.p</a:t>
            </a:r>
            <a:r>
              <a:rPr lang="pl-PL" sz="1800" b="1" u="none" strike="noStrike" dirty="0">
                <a:solidFill>
                  <a:srgbClr val="0070C0"/>
                </a:solidFill>
                <a:effectLst/>
              </a:rPr>
              <a:t>.</a:t>
            </a:r>
            <a:endParaRPr lang="pl-PL" sz="1800" b="1" i="0" u="none" strike="noStrike" dirty="0">
              <a:solidFill>
                <a:srgbClr val="0070C0"/>
              </a:solidFill>
              <a:effectLst/>
              <a:latin typeface="Calibri"/>
            </a:endParaRP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CFC868D4-E652-41D6-B925-A8FFCB1A1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46080"/>
              </p:ext>
            </p:extLst>
          </p:nvPr>
        </p:nvGraphicFramePr>
        <p:xfrm>
          <a:off x="467544" y="1677161"/>
          <a:ext cx="7848872" cy="1209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8022">
                  <a:extLst>
                    <a:ext uri="{9D8B030D-6E8A-4147-A177-3AD203B41FA5}">
                      <a16:colId xmlns:a16="http://schemas.microsoft.com/office/drawing/2014/main" val="4095032964"/>
                    </a:ext>
                  </a:extLst>
                </a:gridCol>
                <a:gridCol w="666414">
                  <a:extLst>
                    <a:ext uri="{9D8B030D-6E8A-4147-A177-3AD203B41FA5}">
                      <a16:colId xmlns:a16="http://schemas.microsoft.com/office/drawing/2014/main" val="2136883805"/>
                    </a:ext>
                  </a:extLst>
                </a:gridCol>
                <a:gridCol w="666414">
                  <a:extLst>
                    <a:ext uri="{9D8B030D-6E8A-4147-A177-3AD203B41FA5}">
                      <a16:colId xmlns:a16="http://schemas.microsoft.com/office/drawing/2014/main" val="821137129"/>
                    </a:ext>
                  </a:extLst>
                </a:gridCol>
                <a:gridCol w="542737">
                  <a:extLst>
                    <a:ext uri="{9D8B030D-6E8A-4147-A177-3AD203B41FA5}">
                      <a16:colId xmlns:a16="http://schemas.microsoft.com/office/drawing/2014/main" val="3823870433"/>
                    </a:ext>
                  </a:extLst>
                </a:gridCol>
                <a:gridCol w="678821">
                  <a:extLst>
                    <a:ext uri="{9D8B030D-6E8A-4147-A177-3AD203B41FA5}">
                      <a16:colId xmlns:a16="http://schemas.microsoft.com/office/drawing/2014/main" val="2770723386"/>
                    </a:ext>
                  </a:extLst>
                </a:gridCol>
                <a:gridCol w="678821">
                  <a:extLst>
                    <a:ext uri="{9D8B030D-6E8A-4147-A177-3AD203B41FA5}">
                      <a16:colId xmlns:a16="http://schemas.microsoft.com/office/drawing/2014/main" val="2941218928"/>
                    </a:ext>
                  </a:extLst>
                </a:gridCol>
                <a:gridCol w="617184">
                  <a:extLst>
                    <a:ext uri="{9D8B030D-6E8A-4147-A177-3AD203B41FA5}">
                      <a16:colId xmlns:a16="http://schemas.microsoft.com/office/drawing/2014/main" val="3088597955"/>
                    </a:ext>
                  </a:extLst>
                </a:gridCol>
                <a:gridCol w="740459">
                  <a:extLst>
                    <a:ext uri="{9D8B030D-6E8A-4147-A177-3AD203B41FA5}">
                      <a16:colId xmlns:a16="http://schemas.microsoft.com/office/drawing/2014/main" val="3883922508"/>
                    </a:ext>
                  </a:extLst>
                </a:gridCol>
              </a:tblGrid>
              <a:tr h="20634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</a:rPr>
                        <a:t>Opis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>
                          <a:effectLst/>
                        </a:rPr>
                        <a:t>Rok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180151"/>
                  </a:ext>
                </a:extLst>
              </a:tr>
              <a:tr h="20634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2021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2022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2023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2024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2025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2026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2027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5686134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Wskaźnik planowanej kwoty spłaty zobowiązań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9,18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8,79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5,93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8,24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8,26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7,86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6,41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321982"/>
                  </a:ext>
                </a:extLst>
              </a:tr>
              <a:tr h="404093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u="none" strike="noStrike" dirty="0">
                          <a:effectLst/>
                        </a:rPr>
                        <a:t>Dopuszczalny wskaźnik spłaty zobowiązań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>
                          <a:effectLst/>
                        </a:rPr>
                        <a:t>15,64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12,52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10,50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10,12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9,77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9,47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>
                          <a:effectLst/>
                        </a:rPr>
                        <a:t>8,98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9407651"/>
                  </a:ext>
                </a:extLst>
              </a:tr>
            </a:tbl>
          </a:graphicData>
        </a:graphic>
      </p:graphicFrame>
      <p:sp>
        <p:nvSpPr>
          <p:cNvPr id="12" name="pole tekstowe 11">
            <a:extLst>
              <a:ext uri="{FF2B5EF4-FFF2-40B4-BE49-F238E27FC236}">
                <a16:creationId xmlns:a16="http://schemas.microsoft.com/office/drawing/2014/main" id="{035A057E-7157-429F-815B-6494BD9C42C5}"/>
              </a:ext>
            </a:extLst>
          </p:cNvPr>
          <p:cNvSpPr txBox="1"/>
          <p:nvPr/>
        </p:nvSpPr>
        <p:spPr>
          <a:xfrm>
            <a:off x="467544" y="3105835"/>
            <a:ext cx="78488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pl-PL" sz="1800" b="1" u="none" strike="noStrike" dirty="0">
                <a:solidFill>
                  <a:srgbClr val="00B0F0"/>
                </a:solidFill>
                <a:effectLst/>
              </a:rPr>
              <a:t>W Gminie Mosina nie występuje ryzyko niezachowania ustawowej relacji zadłużenia</a:t>
            </a:r>
            <a:endParaRPr lang="pl-PL" sz="1800" b="1" i="0" u="none" strike="noStrike" dirty="0">
              <a:solidFill>
                <a:srgbClr val="00B0F0"/>
              </a:solidFill>
              <a:effectLst/>
              <a:latin typeface="Calibri"/>
            </a:endParaRPr>
          </a:p>
        </p:txBody>
      </p:sp>
      <p:graphicFrame>
        <p:nvGraphicFramePr>
          <p:cNvPr id="14" name="Wykres 13">
            <a:extLst>
              <a:ext uri="{FF2B5EF4-FFF2-40B4-BE49-F238E27FC236}">
                <a16:creationId xmlns:a16="http://schemas.microsoft.com/office/drawing/2014/main" id="{91CFA555-6320-47B9-836A-92E3247727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971302"/>
              </p:ext>
            </p:extLst>
          </p:nvPr>
        </p:nvGraphicFramePr>
        <p:xfrm>
          <a:off x="467544" y="3815170"/>
          <a:ext cx="79208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9256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7C6A94-810F-4D3C-929A-581215617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l-PL" sz="6000" b="1" dirty="0">
                <a:solidFill>
                  <a:srgbClr val="0070C0"/>
                </a:solidFill>
              </a:rPr>
            </a:br>
            <a:br>
              <a:rPr lang="pl-PL" sz="6000" b="1" dirty="0">
                <a:solidFill>
                  <a:srgbClr val="0070C0"/>
                </a:solidFill>
              </a:rPr>
            </a:br>
            <a:br>
              <a:rPr lang="pl-PL" sz="6000" b="1" dirty="0">
                <a:solidFill>
                  <a:srgbClr val="0070C0"/>
                </a:solidFill>
              </a:rPr>
            </a:br>
            <a:br>
              <a:rPr lang="pl-PL" sz="6000" b="1" dirty="0">
                <a:solidFill>
                  <a:srgbClr val="0070C0"/>
                </a:solidFill>
              </a:rPr>
            </a:br>
            <a:br>
              <a:rPr lang="pl-PL" sz="6000" b="1" dirty="0">
                <a:solidFill>
                  <a:srgbClr val="0070C0"/>
                </a:solidFill>
              </a:rPr>
            </a:br>
            <a:br>
              <a:rPr lang="pl-PL" sz="6000" b="1" dirty="0">
                <a:solidFill>
                  <a:srgbClr val="0070C0"/>
                </a:solidFill>
              </a:rPr>
            </a:br>
            <a:r>
              <a:rPr lang="pl-PL" sz="6000" b="1" dirty="0">
                <a:solidFill>
                  <a:srgbClr val="0070C0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411034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DF6190-E079-4706-A019-1BFBE635A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br>
              <a:rPr lang="pl-PL" sz="2800" dirty="0"/>
            </a:br>
            <a:r>
              <a:rPr lang="pl-PL" sz="2800" b="1" dirty="0"/>
              <a:t>Projekt budżetu Gminy Mosina na rok 2021</a:t>
            </a:r>
            <a:br>
              <a:rPr lang="pl-PL" sz="2800" dirty="0"/>
            </a:br>
            <a:endParaRPr lang="pl-PL" sz="28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F137A3D-59FF-4FE3-A4AC-BE93E350E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474748"/>
              </p:ext>
            </p:extLst>
          </p:nvPr>
        </p:nvGraphicFramePr>
        <p:xfrm>
          <a:off x="831851" y="2636912"/>
          <a:ext cx="7412558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47081">
                  <a:extLst>
                    <a:ext uri="{9D8B030D-6E8A-4147-A177-3AD203B41FA5}">
                      <a16:colId xmlns:a16="http://schemas.microsoft.com/office/drawing/2014/main" val="1771526561"/>
                    </a:ext>
                  </a:extLst>
                </a:gridCol>
                <a:gridCol w="200893">
                  <a:extLst>
                    <a:ext uri="{9D8B030D-6E8A-4147-A177-3AD203B41FA5}">
                      <a16:colId xmlns:a16="http://schemas.microsoft.com/office/drawing/2014/main" val="1017762596"/>
                    </a:ext>
                  </a:extLst>
                </a:gridCol>
                <a:gridCol w="2564584">
                  <a:extLst>
                    <a:ext uri="{9D8B030D-6E8A-4147-A177-3AD203B41FA5}">
                      <a16:colId xmlns:a16="http://schemas.microsoft.com/office/drawing/2014/main" val="1223154748"/>
                    </a:ext>
                  </a:extLst>
                </a:gridCol>
              </a:tblGrid>
              <a:tr h="114283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Dochody ogółem:</a:t>
                      </a:r>
                    </a:p>
                    <a:p>
                      <a:pPr algn="ctr" fontAlgn="b"/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193 101 786,46</a:t>
                      </a:r>
                    </a:p>
                    <a:p>
                      <a:pPr algn="r" fontAlgn="b"/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0722399"/>
                  </a:ext>
                </a:extLst>
              </a:tr>
              <a:tr h="609513">
                <a:tc>
                  <a:txBody>
                    <a:bodyPr/>
                    <a:lstStyle/>
                    <a:p>
                      <a:pPr algn="ctr" fontAlgn="b"/>
                      <a:endParaRPr lang="pl-PL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pl-PL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6676840"/>
                  </a:ext>
                </a:extLst>
              </a:tr>
              <a:tr h="983954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Wydatki ogółem:</a:t>
                      </a:r>
                    </a:p>
                    <a:p>
                      <a:pPr algn="ctr" fontAlgn="b"/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l-P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196 101 786,46</a:t>
                      </a:r>
                    </a:p>
                    <a:p>
                      <a:pPr algn="r" fontAlgn="b"/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2938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75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BC8417-0029-4103-A694-04EAC96AC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Struktura dochodów z podziałem na dochody bieżące </a:t>
            </a:r>
            <a:br>
              <a:rPr lang="pl-PL" sz="2800" b="1" dirty="0"/>
            </a:br>
            <a:r>
              <a:rPr lang="pl-PL" sz="2800" b="1" dirty="0"/>
              <a:t>i dochody majątkowe</a:t>
            </a:r>
            <a:endParaRPr lang="pl-PL" sz="28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E33FF45-EA77-4119-90CF-108586C63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975184"/>
              </p:ext>
            </p:extLst>
          </p:nvPr>
        </p:nvGraphicFramePr>
        <p:xfrm>
          <a:off x="1403648" y="1556792"/>
          <a:ext cx="6192688" cy="624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60507">
                  <a:extLst>
                    <a:ext uri="{9D8B030D-6E8A-4147-A177-3AD203B41FA5}">
                      <a16:colId xmlns:a16="http://schemas.microsoft.com/office/drawing/2014/main" val="2498796295"/>
                    </a:ext>
                  </a:extLst>
                </a:gridCol>
                <a:gridCol w="1632181">
                  <a:extLst>
                    <a:ext uri="{9D8B030D-6E8A-4147-A177-3AD203B41FA5}">
                      <a16:colId xmlns:a16="http://schemas.microsoft.com/office/drawing/2014/main" val="265849832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Dochody bieżące</a:t>
                      </a:r>
                      <a:endParaRPr lang="pl-PL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170 503 219,09</a:t>
                      </a:r>
                      <a:endParaRPr lang="pl-PL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527384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Dochody majątkowe</a:t>
                      </a:r>
                      <a:endParaRPr lang="pl-PL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22 598 567,37</a:t>
                      </a:r>
                      <a:endParaRPr lang="pl-PL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02060392"/>
                  </a:ext>
                </a:extLst>
              </a:tr>
            </a:tbl>
          </a:graphicData>
        </a:graphic>
      </p:graphicFrame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3B82E32E-BF0F-41FF-830B-46A3783913A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6517214"/>
              </p:ext>
            </p:extLst>
          </p:nvPr>
        </p:nvGraphicFramePr>
        <p:xfrm>
          <a:off x="899592" y="2492896"/>
          <a:ext cx="73448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044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46842"/>
              </p:ext>
            </p:extLst>
          </p:nvPr>
        </p:nvGraphicFramePr>
        <p:xfrm>
          <a:off x="611560" y="692696"/>
          <a:ext cx="7643192" cy="5727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2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7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99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Nazwa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Wartość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Udział 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020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Leśnictwo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10 391,00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0,01%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Transport i łączność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15 482 064,25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8,02%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Gospodarka mieszkaniowa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7 351 495,60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3,81%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750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Administracja publiczna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201 881,00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0,10%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5581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751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Urzędy naczelnych organów władzy państwowej, kontroli i ochrony prawa oraz sądownictwa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6 339,00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0,00%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78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754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Bezpieczeństwo publiczne i ochrona przeciwpożarowa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20 000,00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0,01%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4942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756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Dochody od osób prawnych, od osób fizycznych i od innych jednostek nieposiadających osobowości prawnej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79 748 887,72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41,30%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127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758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Różne rozliczenia (w tym: subwencja)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28 740 340,00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14,88%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801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Oświata i wychowanie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794 750,00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0,41%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852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Pomoc społeczna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865 779,00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0,45%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855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Rodzina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47 497 535,00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24,60%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2470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Gospodarka komunalna i ochrona środowiska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11 638 316,89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6,03%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16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921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Kultura i ochrona dziedzictwa narodowego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508 007,00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0,26%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994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926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Kultura fizyczna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236 000,00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0,12%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7994"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Razem: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193 101 786,46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100,00%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016" marR="9016" marT="9016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504056"/>
          </a:xfrm>
        </p:spPr>
        <p:txBody>
          <a:bodyPr>
            <a:normAutofit/>
          </a:bodyPr>
          <a:lstStyle/>
          <a:p>
            <a:r>
              <a:rPr lang="pl-PL" sz="2000" b="1" dirty="0"/>
              <a:t>Dochody według działów klasyfikacji budżetowej</a:t>
            </a:r>
          </a:p>
        </p:txBody>
      </p:sp>
    </p:spTree>
    <p:extLst>
      <p:ext uri="{BB962C8B-B14F-4D97-AF65-F5344CB8AC3E}">
        <p14:creationId xmlns:p14="http://schemas.microsoft.com/office/powerpoint/2010/main" val="31326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sz="2400" b="1" dirty="0"/>
              <a:t>Planowane dochody z podatków i opłat </a:t>
            </a:r>
            <a:br>
              <a:rPr lang="pl-PL" sz="2400" b="1" dirty="0"/>
            </a:br>
            <a:r>
              <a:rPr lang="pl-PL" sz="2400" b="1" dirty="0"/>
              <a:t>stanowią 46,64% dochodów ogółem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335408"/>
              </p:ext>
            </p:extLst>
          </p:nvPr>
        </p:nvGraphicFramePr>
        <p:xfrm>
          <a:off x="395536" y="1052739"/>
          <a:ext cx="8208912" cy="5149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00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316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Nazwa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Wartość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karta podatkowa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68 000,00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podatek od nieruchomości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25 209 650,00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podatek rolny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292 430,00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podatek leśny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211 250,00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podatek od środków transportowych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742 950,00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podatek od czynności cywilnoprawnych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2 392 000,00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podatek od spadków i darowizn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140 000,00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opłata targowa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261 800,00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wpływy z kosztów egzekucyjnych, opłaty komorniczej i kosztów upomnień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59 100,00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wpływy z odsetek od nieterminowych wpłat z tytułu podatków i opłat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93 000,00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opłata skarbowa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114 300,00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opłata eksploatacyjna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146 500,00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opłata za sprzedaż napojów alkoholowych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550 000,00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wpływy z innych lokalnych opłat (parkingowa, </a:t>
                      </a:r>
                      <a:r>
                        <a:rPr lang="pl-PL" sz="1600" b="0" u="none" strike="noStrike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adiacencka</a:t>
                      </a:r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, zajęcie pasa)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986 282,72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wpływy z opłaty za gospodarowanie odpadami komunalnymi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i="0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10 288 192,00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podatek dochodowy od osób fizycznych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solidFill>
                            <a:srgbClr val="0070C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47 443 625,00</a:t>
                      </a:r>
                      <a:endParaRPr lang="pl-PL" sz="1600" b="1" i="0" u="none" strike="noStrike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podatek dochodowy od osób prawnych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0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1 072 000,00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3168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u="none" strike="noStrike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Razem: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90 071 079,72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91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2F2BB6-4548-4E4B-A457-311DF667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/>
              <a:t>Struktura wydatków z podziałem na wydatki bieżące </a:t>
            </a:r>
            <a:br>
              <a:rPr lang="pl-PL" sz="2800" b="1" dirty="0"/>
            </a:br>
            <a:r>
              <a:rPr lang="pl-PL" sz="2800" b="1" dirty="0"/>
              <a:t>i wydatki majątkowe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F3F3541A-CF32-4710-ACC4-C6EE4BAE6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890523"/>
              </p:ext>
            </p:extLst>
          </p:nvPr>
        </p:nvGraphicFramePr>
        <p:xfrm>
          <a:off x="1403648" y="1417638"/>
          <a:ext cx="5616624" cy="715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0998">
                  <a:extLst>
                    <a:ext uri="{9D8B030D-6E8A-4147-A177-3AD203B41FA5}">
                      <a16:colId xmlns:a16="http://schemas.microsoft.com/office/drawing/2014/main" val="1474281468"/>
                    </a:ext>
                  </a:extLst>
                </a:gridCol>
                <a:gridCol w="2335626">
                  <a:extLst>
                    <a:ext uri="{9D8B030D-6E8A-4147-A177-3AD203B41FA5}">
                      <a16:colId xmlns:a16="http://schemas.microsoft.com/office/drawing/2014/main" val="2789917669"/>
                    </a:ext>
                  </a:extLst>
                </a:gridCol>
              </a:tblGrid>
              <a:tr h="35760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Wydatki bieżące</a:t>
                      </a:r>
                      <a:endParaRPr lang="pl-PL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163 995 236,01</a:t>
                      </a:r>
                      <a:endParaRPr lang="pl-PL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06512640"/>
                  </a:ext>
                </a:extLst>
              </a:tr>
              <a:tr h="35760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Wydatki majątkowe</a:t>
                      </a:r>
                      <a:endParaRPr lang="pl-PL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32 106 550,45</a:t>
                      </a:r>
                      <a:endParaRPr lang="pl-PL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255061"/>
                  </a:ext>
                </a:extLst>
              </a:tr>
            </a:tbl>
          </a:graphicData>
        </a:graphic>
      </p:graphicFrame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FF261DEA-FDDD-41C3-80BA-AAB57D4489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229804"/>
              </p:ext>
            </p:extLst>
          </p:nvPr>
        </p:nvGraphicFramePr>
        <p:xfrm>
          <a:off x="1115616" y="2348880"/>
          <a:ext cx="662473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2898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A602FA-394A-43D9-952F-18D5140C0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6"/>
          </a:xfrm>
        </p:spPr>
        <p:txBody>
          <a:bodyPr>
            <a:normAutofit/>
          </a:bodyPr>
          <a:lstStyle/>
          <a:p>
            <a:r>
              <a:rPr lang="pl-PL" sz="2000" b="1" dirty="0"/>
              <a:t>Wydatki według działów klasyfikacji budżetowej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4C0A3AC5-A428-4FE9-BF1A-90C89B0C06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8927404"/>
              </p:ext>
            </p:extLst>
          </p:nvPr>
        </p:nvGraphicFramePr>
        <p:xfrm>
          <a:off x="457200" y="692696"/>
          <a:ext cx="8229600" cy="5755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1703970261"/>
                    </a:ext>
                  </a:extLst>
                </a:gridCol>
                <a:gridCol w="3814763">
                  <a:extLst>
                    <a:ext uri="{9D8B030D-6E8A-4147-A177-3AD203B41FA5}">
                      <a16:colId xmlns:a16="http://schemas.microsoft.com/office/drawing/2014/main" val="741580935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1064447336"/>
                    </a:ext>
                  </a:extLst>
                </a:gridCol>
                <a:gridCol w="1500187">
                  <a:extLst>
                    <a:ext uri="{9D8B030D-6E8A-4147-A177-3AD203B41FA5}">
                      <a16:colId xmlns:a16="http://schemas.microsoft.com/office/drawing/2014/main" val="3771810200"/>
                    </a:ext>
                  </a:extLst>
                </a:gridCol>
              </a:tblGrid>
              <a:tr h="24761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Dział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Nazwa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>
                          <a:effectLst/>
                        </a:rPr>
                        <a:t>Watość</a:t>
                      </a:r>
                      <a:endParaRPr lang="pl-PL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u="none" strike="noStrike" dirty="0">
                          <a:effectLst/>
                        </a:rPr>
                        <a:t>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1710651821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010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Rolnictwo i łowiectwo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370 453,66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0,19%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1847607601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020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Leśnictwo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52 000,00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0,03%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1300176999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600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Transport i łączność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21 947 521,20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11,19%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402313901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630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Turystyka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411 838,00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0,21%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2514032961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700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Gospodarka mieszkaniowa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6 221 486,97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3,17%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3712064758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710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Działalność usługowa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205 000,00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0,10%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669863978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750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Administracja publiczna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13 894 029,22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7,09%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2593199138"/>
                  </a:ext>
                </a:extLst>
              </a:tr>
              <a:tr h="4301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751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Urzędy naczelnych organów władzy państwowej, kontroli i ochrony prawa oraz sądownictwa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6 339,00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0,00%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680122512"/>
                  </a:ext>
                </a:extLst>
              </a:tr>
              <a:tr h="33851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754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Bezpieczeństwo publiczne i ochrona przeciwpożarowa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2 475 236,41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1,26%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899942438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757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Obsługa długu publicznego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964 375,00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0,49%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975779074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758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Różne rozliczenia(rezerwy)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1 416 778,31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0,72%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3699779638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801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Oświata i wychowanie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67 350 712,80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34,34%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542885856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851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Ochrona zdrowia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646 937,00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0,33%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3480293689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>
                          <a:effectLst/>
                        </a:rPr>
                        <a:t>852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Pomoc społeczna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3 776 540,00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1,93%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3823069471"/>
                  </a:ext>
                </a:extLst>
              </a:tr>
              <a:tr h="21021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853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 dirty="0">
                          <a:effectLst/>
                        </a:rPr>
                        <a:t>Pozostałe zadania w zakresie polityki społecznej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439 963,00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0,22%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2971670219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854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Edukacyjna opieka wychowawcza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2 884 496,84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1,47%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3673144996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855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Rodzina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48 116 141,00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24,54%</a:t>
                      </a:r>
                      <a:endParaRPr lang="pl-PL" sz="1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2187537480"/>
                  </a:ext>
                </a:extLst>
              </a:tr>
              <a:tr h="22471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900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Gospodarka komunalna i ochrona środowiska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16 360 864,55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8,34%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253274764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921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Kultura i ochrona dziedzictwa narodowego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4 539 042,43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2,31%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1881551765"/>
                  </a:ext>
                </a:extLst>
              </a:tr>
              <a:tr h="428537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925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Ogrody botaniczne i zoologiczne oraz naturalne obszary i obiekty chronionej przyrody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20 000,00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0,01%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1387184086"/>
                  </a:ext>
                </a:extLst>
              </a:tr>
              <a:tr h="217428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</a:rPr>
                        <a:t>926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u="none" strike="noStrike">
                          <a:effectLst/>
                        </a:rPr>
                        <a:t>Kultura fizyczna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>
                          <a:effectLst/>
                        </a:rPr>
                        <a:t>4 002 031,07</a:t>
                      </a:r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u="none" strike="noStrike" dirty="0">
                          <a:effectLst/>
                        </a:rPr>
                        <a:t>2,04%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1243920888"/>
                  </a:ext>
                </a:extLst>
              </a:tr>
              <a:tr h="247615">
                <a:tc gridSpan="2"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Razem: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196 101 786,46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600" b="1" u="none" strike="noStrike" dirty="0">
                          <a:effectLst/>
                        </a:rPr>
                        <a:t>100,00%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75" marR="6175" marT="6175" marB="0" anchor="b"/>
                </a:tc>
                <a:extLst>
                  <a:ext uri="{0D108BD9-81ED-4DB2-BD59-A6C34878D82A}">
                    <a16:rowId xmlns:a16="http://schemas.microsoft.com/office/drawing/2014/main" val="1761393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729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633F3D-01A2-46AA-8531-B60DAC2F2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91931"/>
          </a:xfrm>
        </p:spPr>
        <p:txBody>
          <a:bodyPr>
            <a:noAutofit/>
          </a:bodyPr>
          <a:lstStyle/>
          <a:p>
            <a:r>
              <a:rPr lang="pl-PL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Planowany u</a:t>
            </a:r>
            <a:r>
              <a:rPr lang="pl-PL" sz="3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dział subwencji oświatowej                    w wydatkach na oświatę wynosi</a:t>
            </a:r>
            <a:r>
              <a:rPr lang="pl-PL" sz="3200" b="1" dirty="0">
                <a:solidFill>
                  <a:srgbClr val="0070C0"/>
                </a:solidFill>
              </a:rPr>
              <a:t> </a:t>
            </a:r>
            <a:r>
              <a:rPr lang="pl-PL" sz="3200" b="1" i="0" u="none" strike="noStrike" dirty="0">
                <a:solidFill>
                  <a:srgbClr val="0070C0"/>
                </a:solidFill>
                <a:effectLst/>
                <a:latin typeface="Calibri" panose="020F0502020204030204" pitchFamily="34" charset="0"/>
              </a:rPr>
              <a:t>42,63%</a:t>
            </a:r>
            <a:r>
              <a:rPr lang="pl-PL" sz="3200" b="1" dirty="0">
                <a:solidFill>
                  <a:srgbClr val="0070C0"/>
                </a:solidFill>
              </a:rPr>
              <a:t> </a:t>
            </a:r>
            <a:br>
              <a:rPr lang="pl-PL" sz="3200" b="1" dirty="0">
                <a:solidFill>
                  <a:srgbClr val="0070C0"/>
                </a:solidFill>
              </a:rPr>
            </a:br>
            <a:endParaRPr lang="pl-PL" sz="3200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23E1D19-1B97-4AE3-9946-5F72E5FF4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650262"/>
              </p:ext>
            </p:extLst>
          </p:nvPr>
        </p:nvGraphicFramePr>
        <p:xfrm>
          <a:off x="755576" y="2361198"/>
          <a:ext cx="7848872" cy="1491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73786">
                  <a:extLst>
                    <a:ext uri="{9D8B030D-6E8A-4147-A177-3AD203B41FA5}">
                      <a16:colId xmlns:a16="http://schemas.microsoft.com/office/drawing/2014/main" val="1435296834"/>
                    </a:ext>
                  </a:extLst>
                </a:gridCol>
                <a:gridCol w="1775086">
                  <a:extLst>
                    <a:ext uri="{9D8B030D-6E8A-4147-A177-3AD203B41FA5}">
                      <a16:colId xmlns:a16="http://schemas.microsoft.com/office/drawing/2014/main" val="1344668567"/>
                    </a:ext>
                  </a:extLst>
                </a:gridCol>
              </a:tblGrid>
              <a:tr h="727999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effectLst/>
                        </a:rPr>
                        <a:t>Planowana subwencja oświatowa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 dirty="0">
                          <a:effectLst/>
                        </a:rPr>
                        <a:t>28 718 340,00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8832700"/>
                  </a:ext>
                </a:extLst>
              </a:tr>
              <a:tr h="763932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</a:rPr>
                        <a:t>Planowane wydatki na działalność oświatową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67 350 712,80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43340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76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9D1C75-3E35-412F-B0BA-E9554764B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l-PL" dirty="0"/>
              <a:t>Wydatki majątkowe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F8A657E-A71C-46B8-837A-1B31CA4F2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914491"/>
              </p:ext>
            </p:extLst>
          </p:nvPr>
        </p:nvGraphicFramePr>
        <p:xfrm>
          <a:off x="827584" y="980728"/>
          <a:ext cx="7632848" cy="5356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6618">
                  <a:extLst>
                    <a:ext uri="{9D8B030D-6E8A-4147-A177-3AD203B41FA5}">
                      <a16:colId xmlns:a16="http://schemas.microsoft.com/office/drawing/2014/main" val="1912197622"/>
                    </a:ext>
                  </a:extLst>
                </a:gridCol>
                <a:gridCol w="1726230">
                  <a:extLst>
                    <a:ext uri="{9D8B030D-6E8A-4147-A177-3AD203B41FA5}">
                      <a16:colId xmlns:a16="http://schemas.microsoft.com/office/drawing/2014/main" val="581118909"/>
                    </a:ext>
                  </a:extLst>
                </a:gridCol>
              </a:tblGrid>
              <a:tr h="27666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Nazwa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Wartość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5028784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effectLst/>
                        </a:rPr>
                        <a:t>Budowa sieci wodociągowych i kanalizacyjnych - </a:t>
                      </a:r>
                      <a:r>
                        <a:rPr lang="pl-PL" sz="1600" b="0" u="none" strike="noStrike" dirty="0">
                          <a:effectLst/>
                        </a:rPr>
                        <a:t>tereny wiejskie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350 000,00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0653966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Transport i łączność (drogi i chodniki)</a:t>
                      </a:r>
                      <a:endParaRPr lang="pl-PL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16 084 300,48</a:t>
                      </a:r>
                      <a:endParaRPr lang="pl-PL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26299449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Turystyka (pomost pływający)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150 000,00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60285144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Nakłady w budynki gminne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3 346 486,97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4901007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effectLst/>
                        </a:rPr>
                        <a:t>Wykupy gruntów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500 000,00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37895008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effectLst/>
                        </a:rPr>
                        <a:t>Zakup i modernizacja sprzętu informatycznego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100 000,00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46881956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Monitoring w świetlicy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18 000,00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88345563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Modernizacja bazy oświatowej</a:t>
                      </a:r>
                      <a:endParaRPr lang="pl-PL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9 070 000,00</a:t>
                      </a:r>
                      <a:endParaRPr lang="pl-PL" sz="1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16742841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Dotacja dla szpitala w Puszczykowie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30 000,00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93757809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Zakup traktorka do koszenia trawy 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14 457,45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529507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Budowa punktu przeładunkowego odpadów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60 000,00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449316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Budowa oświetlenia drogowego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247 597,36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07481907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 dirty="0">
                          <a:effectLst/>
                        </a:rPr>
                        <a:t>Budowa sieci wodociągowych i kanalizacyjnych - </a:t>
                      </a:r>
                      <a:r>
                        <a:rPr lang="pl-PL" sz="1600" b="0" u="none" strike="noStrike" dirty="0">
                          <a:effectLst/>
                        </a:rPr>
                        <a:t>tereny miejskie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86 486,97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90838765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Nakłady na place zabaw i strefy rekreacji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409 726,98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03460299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Dotacje na modernizacje systemów grzewczych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200 000,00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29452688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Budowa i modernizacja świetlic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899 750,31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38658955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u="none" strike="noStrike">
                          <a:effectLst/>
                        </a:rPr>
                        <a:t>Nakłady w obiekty sportowe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0" u="none" strike="noStrike" dirty="0">
                          <a:effectLst/>
                        </a:rPr>
                        <a:t>539 743,93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9022581"/>
                  </a:ext>
                </a:extLst>
              </a:tr>
              <a:tr h="276662"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Razem: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800" b="1" u="none" strike="noStrike" dirty="0">
                          <a:effectLst/>
                        </a:rPr>
                        <a:t>32 106 550,45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8120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733162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9589</TotalTime>
  <Words>988</Words>
  <Application>Microsoft Office PowerPoint</Application>
  <PresentationFormat>Pokaz na ekranie (4:3)</PresentationFormat>
  <Paragraphs>346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Motyw pakietu Office</vt:lpstr>
      <vt:lpstr>    BUDŻET GMINY MOSINA   2021 </vt:lpstr>
      <vt:lpstr> Projekt budżetu Gminy Mosina na rok 2021 </vt:lpstr>
      <vt:lpstr>Struktura dochodów z podziałem na dochody bieżące  i dochody majątkowe</vt:lpstr>
      <vt:lpstr>Dochody według działów klasyfikacji budżetowej</vt:lpstr>
      <vt:lpstr>Planowane dochody z podatków i opłat  stanowią 46,64% dochodów ogółem</vt:lpstr>
      <vt:lpstr>Struktura wydatków z podziałem na wydatki bieżące  i wydatki majątkowe</vt:lpstr>
      <vt:lpstr>Wydatki według działów klasyfikacji budżetowej</vt:lpstr>
      <vt:lpstr>Planowany udział subwencji oświatowej                    w wydatkach na oświatę wynosi 42,63%  </vt:lpstr>
      <vt:lpstr>Wydatki majątkowe</vt:lpstr>
      <vt:lpstr>Struktura wydatków majątkowych</vt:lpstr>
      <vt:lpstr>Udział środków zewnętrznych w finansowaniu inwestycji</vt:lpstr>
      <vt:lpstr>Plan dotacji dla samorządowych instytucji kultury</vt:lpstr>
      <vt:lpstr>Środki przeznaczone do realizacji wydatków przez sołectwa i osiedla</vt:lpstr>
      <vt:lpstr>Przychody i rozchody budżetu w 2021 roku</vt:lpstr>
      <vt:lpstr>Obsługa zadłużenia w 2021 roku</vt:lpstr>
      <vt:lpstr>Deficyt budżetu</vt:lpstr>
      <vt:lpstr>Prezentacja programu PowerPoint</vt:lpstr>
      <vt:lpstr>      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Udział funduszu sołeckiego, wydatków jednostek pomocniczych  i dodatkowego funduszu jednostek pomocniczych w odniesieniu  do wydatków ogółem</dc:title>
  <dc:creator>chelminiak</dc:creator>
  <cp:lastModifiedBy>Tatiana Cynka</cp:lastModifiedBy>
  <cp:revision>103</cp:revision>
  <cp:lastPrinted>2021-01-20T12:22:33Z</cp:lastPrinted>
  <dcterms:created xsi:type="dcterms:W3CDTF">2021-01-04T13:02:51Z</dcterms:created>
  <dcterms:modified xsi:type="dcterms:W3CDTF">2021-01-20T13:05:53Z</dcterms:modified>
</cp:coreProperties>
</file>