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6" r:id="rId2"/>
    <p:sldId id="296" r:id="rId3"/>
    <p:sldId id="300" r:id="rId4"/>
    <p:sldId id="306" r:id="rId5"/>
    <p:sldId id="301" r:id="rId6"/>
    <p:sldId id="303" r:id="rId7"/>
    <p:sldId id="305" r:id="rId8"/>
    <p:sldId id="307" r:id="rId9"/>
    <p:sldId id="309" r:id="rId10"/>
    <p:sldId id="312" r:id="rId11"/>
    <p:sldId id="304" r:id="rId12"/>
    <p:sldId id="310" r:id="rId13"/>
    <p:sldId id="311" r:id="rId14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10" autoAdjust="0"/>
    <p:restoredTop sz="94660"/>
  </p:normalViewPr>
  <p:slideViewPr>
    <p:cSldViewPr>
      <p:cViewPr varScale="1">
        <p:scale>
          <a:sx n="86" d="100"/>
          <a:sy n="86" d="100"/>
        </p:scale>
        <p:origin x="1315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4081B-100C-4DF6-9B18-F6C3DFAA9F78}" type="datetimeFigureOut">
              <a:rPr lang="pl-PL" smtClean="0"/>
              <a:pPr/>
              <a:t>20.11.2020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EA68D-09E0-4A21-8F2D-EC8730D1AFA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E2C9-71A6-46D9-8F3D-7FC10E6BA8D4}" type="datetimeFigureOut">
              <a:rPr lang="pl-PL" smtClean="0"/>
              <a:pPr/>
              <a:t>20.11.2020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3CFDB-45BF-4517-B958-49CC67D6D0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E2C9-71A6-46D9-8F3D-7FC10E6BA8D4}" type="datetimeFigureOut">
              <a:rPr lang="pl-PL" smtClean="0"/>
              <a:pPr/>
              <a:t>20.11.2020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3CFDB-45BF-4517-B958-49CC67D6D0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E2C9-71A6-46D9-8F3D-7FC10E6BA8D4}" type="datetimeFigureOut">
              <a:rPr lang="pl-PL" smtClean="0"/>
              <a:pPr/>
              <a:t>20.11.2020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3CFDB-45BF-4517-B958-49CC67D6D0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E2C9-71A6-46D9-8F3D-7FC10E6BA8D4}" type="datetimeFigureOut">
              <a:rPr lang="pl-PL" smtClean="0"/>
              <a:pPr/>
              <a:t>20.11.2020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3CFDB-45BF-4517-B958-49CC67D6D0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E2C9-71A6-46D9-8F3D-7FC10E6BA8D4}" type="datetimeFigureOut">
              <a:rPr lang="pl-PL" smtClean="0"/>
              <a:pPr/>
              <a:t>20.11.2020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3CFDB-45BF-4517-B958-49CC67D6D0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E2C9-71A6-46D9-8F3D-7FC10E6BA8D4}" type="datetimeFigureOut">
              <a:rPr lang="pl-PL" smtClean="0"/>
              <a:pPr/>
              <a:t>20.11.2020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3CFDB-45BF-4517-B958-49CC67D6D0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E2C9-71A6-46D9-8F3D-7FC10E6BA8D4}" type="datetimeFigureOut">
              <a:rPr lang="pl-PL" smtClean="0"/>
              <a:pPr/>
              <a:t>20.11.2020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3CFDB-45BF-4517-B958-49CC67D6D0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E2C9-71A6-46D9-8F3D-7FC10E6BA8D4}" type="datetimeFigureOut">
              <a:rPr lang="pl-PL" smtClean="0"/>
              <a:pPr/>
              <a:t>20.11.2020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3CFDB-45BF-4517-B958-49CC67D6D0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E2C9-71A6-46D9-8F3D-7FC10E6BA8D4}" type="datetimeFigureOut">
              <a:rPr lang="pl-PL" smtClean="0"/>
              <a:pPr/>
              <a:t>20.11.2020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3CFDB-45BF-4517-B958-49CC67D6D0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E2C9-71A6-46D9-8F3D-7FC10E6BA8D4}" type="datetimeFigureOut">
              <a:rPr lang="pl-PL" smtClean="0"/>
              <a:pPr/>
              <a:t>20.11.2020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3CFDB-45BF-4517-B958-49CC67D6D0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E2C9-71A6-46D9-8F3D-7FC10E6BA8D4}" type="datetimeFigureOut">
              <a:rPr lang="pl-PL" smtClean="0"/>
              <a:pPr/>
              <a:t>20.11.2020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3CFDB-45BF-4517-B958-49CC67D6D0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1E2C9-71A6-46D9-8F3D-7FC10E6BA8D4}" type="datetimeFigureOut">
              <a:rPr lang="pl-PL" smtClean="0"/>
              <a:pPr/>
              <a:t>20.11.2020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3CFDB-45BF-4517-B958-49CC67D6D05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32668" y="4682680"/>
            <a:ext cx="678661" cy="678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Prostokąt 8"/>
          <p:cNvSpPr/>
          <p:nvPr/>
        </p:nvSpPr>
        <p:spPr>
          <a:xfrm>
            <a:off x="0" y="6572272"/>
            <a:ext cx="2786050" cy="28572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786050" y="6572272"/>
            <a:ext cx="6357950" cy="28572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107141" y="3380452"/>
            <a:ext cx="8929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  <a:t>ANALIZA EKONOMICZNA FUNKCJONOWANIA TARGOWISKA 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3071715" y="5795183"/>
            <a:ext cx="30005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dirty="0">
                <a:solidFill>
                  <a:srgbClr val="002060"/>
                </a:solidFill>
                <a:latin typeface="+mj-lt"/>
                <a:ea typeface="Trebuchet MS"/>
                <a:cs typeface="Trebuchet MS"/>
                <a:sym typeface="Trebuchet MS"/>
              </a:rPr>
              <a:t>Mosina  23 listopad 2020 r</a:t>
            </a:r>
            <a:r>
              <a:rPr lang="pl-PL" dirty="0">
                <a:solidFill>
                  <a:srgbClr val="002060"/>
                </a:solidFill>
              </a:rPr>
              <a:t>.</a:t>
            </a:r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500031" y="431875"/>
            <a:ext cx="814393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pl-PL" sz="2800" b="1" dirty="0">
                <a:solidFill>
                  <a:srgbClr val="002060"/>
                </a:solidFill>
                <a:latin typeface="+mj-lt"/>
                <a:ea typeface="Trebuchet MS"/>
                <a:cs typeface="Trebuchet MS"/>
                <a:sym typeface="Trebuchet MS"/>
              </a:rPr>
              <a:t>Komisja Budżetu i Finansów</a:t>
            </a:r>
          </a:p>
          <a:p>
            <a:pPr algn="ctr">
              <a:spcBef>
                <a:spcPct val="20000"/>
              </a:spcBef>
            </a:pPr>
            <a:r>
              <a:rPr lang="pl-PL" sz="2000" dirty="0">
                <a:solidFill>
                  <a:srgbClr val="002060"/>
                </a:solidFill>
                <a:latin typeface="+mj-lt"/>
                <a:ea typeface="Trebuchet MS"/>
                <a:cs typeface="Trebuchet MS"/>
                <a:sym typeface="Trebuchet MS"/>
              </a:rPr>
              <a:t>Rady Miejskiej w Mosinie</a:t>
            </a:r>
          </a:p>
          <a:p>
            <a:pPr lvl="0" algn="ctr">
              <a:spcBef>
                <a:spcPct val="20000"/>
              </a:spcBef>
            </a:pPr>
            <a:endParaRPr lang="pl-PL" sz="2000" dirty="0">
              <a:solidFill>
                <a:srgbClr val="002060"/>
              </a:solidFill>
              <a:latin typeface="+mj-lt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5" name="Obraz 14">
            <a:extLst>
              <a:ext uri="{FF2B5EF4-FFF2-40B4-BE49-F238E27FC236}">
                <a16:creationId xmlns:a16="http://schemas.microsoft.com/office/drawing/2014/main" id="{843F7026-23F0-4852-B9FB-9BF8AD2632D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652" y="1303962"/>
            <a:ext cx="1456690" cy="2105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1734" y="483757"/>
            <a:ext cx="8435108" cy="857232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  <a:t>ANALIZA EKONOMICZNA TARGOWISKA</a:t>
            </a:r>
            <a:br>
              <a:rPr lang="pl-PL" sz="32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</a:br>
            <a:r>
              <a:rPr lang="pl-PL" sz="24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  <a:t>Opłata targowiskowa na 2021 rok.</a:t>
            </a:r>
            <a:br>
              <a:rPr lang="pl-PL" sz="24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</a:br>
            <a:endParaRPr lang="pl-PL" sz="2400" dirty="0">
              <a:solidFill>
                <a:srgbClr val="002060"/>
              </a:solidFill>
              <a:ea typeface="Trebuchet MS"/>
              <a:cs typeface="Trebuchet MS"/>
              <a:sym typeface="Trebuchet MS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Prostokąt 8"/>
          <p:cNvSpPr/>
          <p:nvPr/>
        </p:nvSpPr>
        <p:spPr>
          <a:xfrm>
            <a:off x="0" y="6500834"/>
            <a:ext cx="3000364" cy="35716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/>
              <a:t>www.pukmosina.pl</a:t>
            </a:r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3071802" y="6500834"/>
            <a:ext cx="6072198" cy="35716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>
                <a:solidFill>
                  <a:srgbClr val="002060"/>
                </a:solidFill>
                <a:sym typeface="Trebuchet MS"/>
              </a:rPr>
              <a:t>        Wspólnie dbamy o środowisko</a:t>
            </a: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702D48EE-413E-45AC-BF72-89DD4D96EF3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584" y="254446"/>
            <a:ext cx="853454" cy="119905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09B1E624-9744-4C61-A7DB-C1DE02F66F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013070"/>
              </p:ext>
            </p:extLst>
          </p:nvPr>
        </p:nvGraphicFramePr>
        <p:xfrm>
          <a:off x="179512" y="2918042"/>
          <a:ext cx="8784977" cy="2311154"/>
        </p:xfrm>
        <a:graphic>
          <a:graphicData uri="http://schemas.openxmlformats.org/drawingml/2006/table">
            <a:tbl>
              <a:tblPr/>
              <a:tblGrid>
                <a:gridCol w="447168">
                  <a:extLst>
                    <a:ext uri="{9D8B030D-6E8A-4147-A177-3AD203B41FA5}">
                      <a16:colId xmlns:a16="http://schemas.microsoft.com/office/drawing/2014/main" val="194877766"/>
                    </a:ext>
                  </a:extLst>
                </a:gridCol>
                <a:gridCol w="2608476">
                  <a:extLst>
                    <a:ext uri="{9D8B030D-6E8A-4147-A177-3AD203B41FA5}">
                      <a16:colId xmlns:a16="http://schemas.microsoft.com/office/drawing/2014/main" val="3846484405"/>
                    </a:ext>
                  </a:extLst>
                </a:gridCol>
                <a:gridCol w="745279">
                  <a:extLst>
                    <a:ext uri="{9D8B030D-6E8A-4147-A177-3AD203B41FA5}">
                      <a16:colId xmlns:a16="http://schemas.microsoft.com/office/drawing/2014/main" val="1370129523"/>
                    </a:ext>
                  </a:extLst>
                </a:gridCol>
                <a:gridCol w="903651">
                  <a:extLst>
                    <a:ext uri="{9D8B030D-6E8A-4147-A177-3AD203B41FA5}">
                      <a16:colId xmlns:a16="http://schemas.microsoft.com/office/drawing/2014/main" val="2688819082"/>
                    </a:ext>
                  </a:extLst>
                </a:gridCol>
                <a:gridCol w="1043391">
                  <a:extLst>
                    <a:ext uri="{9D8B030D-6E8A-4147-A177-3AD203B41FA5}">
                      <a16:colId xmlns:a16="http://schemas.microsoft.com/office/drawing/2014/main" val="511364028"/>
                    </a:ext>
                  </a:extLst>
                </a:gridCol>
                <a:gridCol w="1043391">
                  <a:extLst>
                    <a:ext uri="{9D8B030D-6E8A-4147-A177-3AD203B41FA5}">
                      <a16:colId xmlns:a16="http://schemas.microsoft.com/office/drawing/2014/main" val="1808218727"/>
                    </a:ext>
                  </a:extLst>
                </a:gridCol>
                <a:gridCol w="1043391">
                  <a:extLst>
                    <a:ext uri="{9D8B030D-6E8A-4147-A177-3AD203B41FA5}">
                      <a16:colId xmlns:a16="http://schemas.microsoft.com/office/drawing/2014/main" val="3437049699"/>
                    </a:ext>
                  </a:extLst>
                </a:gridCol>
                <a:gridCol w="950230">
                  <a:extLst>
                    <a:ext uri="{9D8B030D-6E8A-4147-A177-3AD203B41FA5}">
                      <a16:colId xmlns:a16="http://schemas.microsoft.com/office/drawing/2014/main" val="433556758"/>
                    </a:ext>
                  </a:extLst>
                </a:gridCol>
              </a:tblGrid>
              <a:tr h="14084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MOSINA</a:t>
                      </a:r>
                    </a:p>
                  </a:txBody>
                  <a:tcPr marL="5236" marR="5236" marT="5236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Sprzedaż z własnego straganu na stanowisku (3m x 3m)</a:t>
                      </a:r>
                    </a:p>
                  </a:txBody>
                  <a:tcPr marL="5236" marR="5236" marT="5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15,00 zł</a:t>
                      </a:r>
                    </a:p>
                  </a:txBody>
                  <a:tcPr marL="5236" marR="5236" marT="5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10,00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effectLst/>
                          <a:latin typeface="Arial" panose="020B0604020202020204" pitchFamily="34" charset="0"/>
                        </a:rPr>
                        <a:t>25,00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effectLst/>
                          <a:latin typeface="Arial" panose="020B0604020202020204" pitchFamily="34" charset="0"/>
                        </a:rPr>
                        <a:t>2,78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effectLst/>
                          <a:latin typeface="Arial" panose="020B0604020202020204" pitchFamily="34" charset="0"/>
                        </a:rPr>
                        <a:t>25,00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30 zł/mies.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287052"/>
                  </a:ext>
                </a:extLst>
              </a:tr>
              <a:tr h="14084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Sprzedaż samochodu osobowego</a:t>
                      </a:r>
                    </a:p>
                  </a:txBody>
                  <a:tcPr marL="5236" marR="5236" marT="5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18,00 zł</a:t>
                      </a:r>
                    </a:p>
                  </a:txBody>
                  <a:tcPr marL="5236" marR="5236" marT="5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10,00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effectLst/>
                          <a:latin typeface="Arial" panose="020B0604020202020204" pitchFamily="34" charset="0"/>
                        </a:rPr>
                        <a:t>28,00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30 zł/mies.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95695"/>
                  </a:ext>
                </a:extLst>
              </a:tr>
              <a:tr h="14084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Sprzedaż z samochodu dostawczego </a:t>
                      </a:r>
                    </a:p>
                  </a:txBody>
                  <a:tcPr marL="5236" marR="5236" marT="5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25,00 zł</a:t>
                      </a:r>
                    </a:p>
                  </a:txBody>
                  <a:tcPr marL="5236" marR="5236" marT="5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10,00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effectLst/>
                          <a:latin typeface="Arial" panose="020B0604020202020204" pitchFamily="34" charset="0"/>
                        </a:rPr>
                        <a:t>35,00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30 zł/mies.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761999"/>
                  </a:ext>
                </a:extLst>
              </a:tr>
              <a:tr h="14084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Sprzedaż z ręki, koszyka</a:t>
                      </a:r>
                    </a:p>
                  </a:txBody>
                  <a:tcPr marL="5236" marR="5236" marT="5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5,00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effectLst/>
                          <a:latin typeface="Arial" panose="020B0604020202020204" pitchFamily="34" charset="0"/>
                        </a:rPr>
                        <a:t>5,00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30 zł/mies.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738116"/>
                  </a:ext>
                </a:extLst>
              </a:tr>
              <a:tr h="14084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Sprzedaż z ciągnika rolniczego z przyczepą</a:t>
                      </a:r>
                    </a:p>
                  </a:txBody>
                  <a:tcPr marL="5236" marR="5236" marT="5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25,00 zł</a:t>
                      </a:r>
                    </a:p>
                  </a:txBody>
                  <a:tcPr marL="5236" marR="5236" marT="5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10,00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effectLst/>
                          <a:latin typeface="Arial" panose="020B0604020202020204" pitchFamily="34" charset="0"/>
                        </a:rPr>
                        <a:t>35,00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30 zł/mies.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385441"/>
                  </a:ext>
                </a:extLst>
              </a:tr>
              <a:tr h="14084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Sprzedaż z samochodu ciężarowego</a:t>
                      </a:r>
                    </a:p>
                  </a:txBody>
                  <a:tcPr marL="5236" marR="5236" marT="5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54,00 zł</a:t>
                      </a:r>
                    </a:p>
                  </a:txBody>
                  <a:tcPr marL="5236" marR="5236" marT="5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6,00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effectLst/>
                          <a:latin typeface="Arial" panose="020B0604020202020204" pitchFamily="34" charset="0"/>
                        </a:rPr>
                        <a:t>60,00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30 zł/mies.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818744"/>
                  </a:ext>
                </a:extLst>
              </a:tr>
              <a:tr h="147248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STĘSZEW</a:t>
                      </a:r>
                    </a:p>
                  </a:txBody>
                  <a:tcPr marL="5236" marR="5236" marT="5236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Sprzedaż z własnego straganu na stanowisku (3m x 2m)</a:t>
                      </a:r>
                    </a:p>
                  </a:txBody>
                  <a:tcPr marL="5236" marR="5236" marT="5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22,00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3,67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33,00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20 zł/mies.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644575"/>
                  </a:ext>
                </a:extLst>
              </a:tr>
              <a:tr h="14084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Sprzedaż samochodu osobowego</a:t>
                      </a:r>
                    </a:p>
                  </a:txBody>
                  <a:tcPr marL="5236" marR="5236" marT="5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22,00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20 zł/mies.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560362"/>
                  </a:ext>
                </a:extLst>
              </a:tr>
              <a:tr h="15365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Sprzedaż z samochodu dostawczego </a:t>
                      </a:r>
                    </a:p>
                  </a:txBody>
                  <a:tcPr marL="5236" marR="5236" marT="5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23,00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20 zł/mies.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494091"/>
                  </a:ext>
                </a:extLst>
              </a:tr>
              <a:tr h="14084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Sprzedaż z wózka, pojemnika lub koszyka</a:t>
                      </a:r>
                    </a:p>
                  </a:txBody>
                  <a:tcPr marL="5236" marR="5236" marT="5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effectLst/>
                          <a:latin typeface="Arial" panose="020B0604020202020204" pitchFamily="34" charset="0"/>
                        </a:rPr>
                        <a:t>7,00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20 zł/mies.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586408"/>
                  </a:ext>
                </a:extLst>
              </a:tr>
              <a:tr h="14084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Sprzedaż z samochodu ciężarowego</a:t>
                      </a:r>
                    </a:p>
                  </a:txBody>
                  <a:tcPr marL="5236" marR="5236" marT="5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45,00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20 zł/mies.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901794"/>
                  </a:ext>
                </a:extLst>
              </a:tr>
              <a:tr h="147248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KOŚCIAN</a:t>
                      </a:r>
                    </a:p>
                  </a:txBody>
                  <a:tcPr marL="5236" marR="5236" marT="5236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Sprzedaż z własnego straganu na stanowisku (6m x 3m)</a:t>
                      </a:r>
                    </a:p>
                  </a:txBody>
                  <a:tcPr marL="5236" marR="5236" marT="5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43,20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54,00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97,20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5,40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48,60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20 zł/mies.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310367"/>
                  </a:ext>
                </a:extLst>
              </a:tr>
              <a:tr h="14724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Sprzedaż samochodu osobowego</a:t>
                      </a:r>
                    </a:p>
                  </a:txBody>
                  <a:tcPr marL="5236" marR="5236" marT="5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43,20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54,00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97,00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5,40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20 zł/mies.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002326"/>
                  </a:ext>
                </a:extLst>
              </a:tr>
              <a:tr h="14724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Sprzedaż z samochodu dostawczego </a:t>
                      </a:r>
                    </a:p>
                  </a:txBody>
                  <a:tcPr marL="5236" marR="5236" marT="5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43,20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54,00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97,00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5,40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20 zł/mies.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459425"/>
                  </a:ext>
                </a:extLst>
              </a:tr>
              <a:tr h="14724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Sprzedaż z wózka, pojemnika lub koszyka (1m2)</a:t>
                      </a:r>
                    </a:p>
                  </a:txBody>
                  <a:tcPr marL="5236" marR="5236" marT="5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2,40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3,00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5,40 zł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175212"/>
                  </a:ext>
                </a:extLst>
              </a:tr>
              <a:tr h="15365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Sprzedaż z samochodu ciężarowego</a:t>
                      </a:r>
                    </a:p>
                  </a:txBody>
                  <a:tcPr marL="5236" marR="5236" marT="5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36" marR="5236" marT="5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756110"/>
                  </a:ext>
                </a:extLst>
              </a:tr>
            </a:tbl>
          </a:graphicData>
        </a:graphic>
      </p:graphicFrame>
      <p:sp>
        <p:nvSpPr>
          <p:cNvPr id="15" name="Tytuł 1">
            <a:extLst>
              <a:ext uri="{FF2B5EF4-FFF2-40B4-BE49-F238E27FC236}">
                <a16:creationId xmlns:a16="http://schemas.microsoft.com/office/drawing/2014/main" id="{5A86327E-0B38-4350-A18C-6438521B0E20}"/>
              </a:ext>
            </a:extLst>
          </p:cNvPr>
          <p:cNvSpPr txBox="1">
            <a:spLocks/>
          </p:cNvSpPr>
          <p:nvPr/>
        </p:nvSpPr>
        <p:spPr>
          <a:xfrm>
            <a:off x="356665" y="1948297"/>
            <a:ext cx="8435108" cy="857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pl-PL" sz="32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</a:br>
            <a:r>
              <a:rPr lang="pl-PL" sz="24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  <a:t>Przykładowe obecne stawki cen i opłat </a:t>
            </a:r>
            <a:br>
              <a:rPr lang="pl-PL" sz="24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</a:br>
            <a:endParaRPr lang="pl-PL" sz="2400" dirty="0">
              <a:solidFill>
                <a:srgbClr val="002060"/>
              </a:solidFill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976327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1572" y="692696"/>
            <a:ext cx="8435108" cy="857232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  <a:t>ANALIZA EKONOMICZNA TARGOWISKA</a:t>
            </a:r>
            <a:br>
              <a:rPr lang="pl-PL" sz="32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</a:br>
            <a:r>
              <a:rPr lang="pl-PL" sz="2400" dirty="0">
                <a:solidFill>
                  <a:srgbClr val="002060"/>
                </a:solidFill>
                <a:sym typeface="Trebuchet MS"/>
              </a:rPr>
              <a:t>Porozumienie w zakresie zarządzania targowiskiem</a:t>
            </a:r>
            <a:br>
              <a:rPr lang="pl-PL" sz="24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</a:br>
            <a:br>
              <a:rPr lang="pl-PL" sz="24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</a:br>
            <a:endParaRPr lang="pl-PL" sz="2400" dirty="0">
              <a:solidFill>
                <a:srgbClr val="002060"/>
              </a:solidFill>
              <a:ea typeface="Trebuchet MS"/>
              <a:cs typeface="Trebuchet MS"/>
              <a:sym typeface="Trebuchet MS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Prostokąt 8"/>
          <p:cNvSpPr/>
          <p:nvPr/>
        </p:nvSpPr>
        <p:spPr>
          <a:xfrm>
            <a:off x="0" y="6500834"/>
            <a:ext cx="3000364" cy="35716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/>
              <a:t>www.pukmosina.pl</a:t>
            </a:r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3071802" y="6500834"/>
            <a:ext cx="6072198" cy="35716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>
                <a:solidFill>
                  <a:srgbClr val="002060"/>
                </a:solidFill>
                <a:sym typeface="Trebuchet MS"/>
              </a:rPr>
              <a:t>        Wspólnie dbamy o środowisko</a:t>
            </a:r>
          </a:p>
        </p:txBody>
      </p:sp>
      <p:sp>
        <p:nvSpPr>
          <p:cNvPr id="10" name="Prostokąt 9"/>
          <p:cNvSpPr/>
          <p:nvPr/>
        </p:nvSpPr>
        <p:spPr>
          <a:xfrm>
            <a:off x="611560" y="1992651"/>
            <a:ext cx="86409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  <a:sym typeface="Trebuchet MS"/>
              </a:rPr>
              <a:t>Gmina i Spółka uzgodniły draft porozumienia w zakresie zarzadzania targowiskiem.</a:t>
            </a:r>
          </a:p>
          <a:p>
            <a:pPr>
              <a:buClr>
                <a:srgbClr val="00B050"/>
              </a:buClr>
            </a:pPr>
            <a:endParaRPr lang="pl-PL" dirty="0">
              <a:solidFill>
                <a:srgbClr val="002060"/>
              </a:solidFill>
              <a:sym typeface="Trebuchet MS"/>
            </a:endParaRP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  <a:sym typeface="Trebuchet MS"/>
              </a:rPr>
              <a:t>Największym ryzykiem są zapowiedzi Prezesa Rady Ministrów o zwolnieniu z opłat targowych od 2021 r.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  <a:sym typeface="Trebuchet MS"/>
            </a:endParaRP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  <a:sym typeface="Trebuchet MS"/>
              </a:rPr>
              <a:t>Ze względu na zjawisko pandemii prognozowanie ilości sprzedających może być obarczone dużym błędem. 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  <a:sym typeface="Trebuchet MS"/>
            </a:endParaRP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  <a:sym typeface="Trebuchet MS"/>
              </a:rPr>
              <a:t>Powyższe ma bezpośredni wpływ na przychody z działalności a tym samym pokrycie kosztów stałych i części kosztów zmiennych utrzymania targowiska.</a:t>
            </a:r>
          </a:p>
          <a:p>
            <a:pPr>
              <a:buClr>
                <a:srgbClr val="00B050"/>
              </a:buClr>
            </a:pPr>
            <a:endParaRPr lang="pl-PL" dirty="0">
              <a:solidFill>
                <a:srgbClr val="002060"/>
              </a:solidFill>
              <a:sym typeface="Trebuchet MS"/>
            </a:endParaRP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  <a:sym typeface="Trebuchet MS"/>
              </a:rPr>
              <a:t>Zasadne jest rozważenie ryczałtowego wynagrodzenia w przypadku wprowadzenia ograniczeń lub zniesienia opłat.   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  <a:sym typeface="Trebuchet MS"/>
            </a:endParaRP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  <a:sym typeface="Trebuchet MS"/>
            </a:endParaRP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BDF7A255-AAE2-4391-81D9-54024BF90C3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226" y="249973"/>
            <a:ext cx="853454" cy="1199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7236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1734" y="483757"/>
            <a:ext cx="8435108" cy="857232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  <a:t>ANALIZA EKONOMICZNA TARGOWISKA</a:t>
            </a:r>
            <a:br>
              <a:rPr lang="pl-PL" sz="32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</a:br>
            <a:r>
              <a:rPr lang="pl-PL" sz="24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  <a:t>Teren zlecony do zarządzania</a:t>
            </a:r>
            <a:r>
              <a:rPr lang="pl-PL" sz="2400" dirty="0">
                <a:solidFill>
                  <a:srgbClr val="002060"/>
                </a:solidFill>
                <a:sym typeface="Trebuchet MS"/>
              </a:rPr>
              <a:t> </a:t>
            </a:r>
            <a:br>
              <a:rPr lang="pl-PL" sz="24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</a:br>
            <a:endParaRPr lang="pl-PL" sz="2400" dirty="0">
              <a:solidFill>
                <a:srgbClr val="002060"/>
              </a:solidFill>
              <a:ea typeface="Trebuchet MS"/>
              <a:cs typeface="Trebuchet MS"/>
              <a:sym typeface="Trebuchet MS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Prostokąt 8"/>
          <p:cNvSpPr/>
          <p:nvPr/>
        </p:nvSpPr>
        <p:spPr>
          <a:xfrm>
            <a:off x="0" y="6500834"/>
            <a:ext cx="3000364" cy="35716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/>
              <a:t>www.pukmosina.pl</a:t>
            </a:r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3071802" y="6500834"/>
            <a:ext cx="6072198" cy="35716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>
                <a:solidFill>
                  <a:srgbClr val="002060"/>
                </a:solidFill>
                <a:sym typeface="Trebuchet MS"/>
              </a:rPr>
              <a:t>        Wspólnie dbamy o środowisko</a:t>
            </a:r>
          </a:p>
        </p:txBody>
      </p:sp>
      <p:pic>
        <p:nvPicPr>
          <p:cNvPr id="13" name="Picture 7">
            <a:extLst>
              <a:ext uri="{FF2B5EF4-FFF2-40B4-BE49-F238E27FC236}">
                <a16:creationId xmlns:a16="http://schemas.microsoft.com/office/drawing/2014/main" id="{C5A74C05-B8CB-4263-AA0C-E5F3F9C43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2299184" y="643061"/>
            <a:ext cx="4540207" cy="587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B7CB615F-148A-43E7-985F-BF996DECD6AF}"/>
              </a:ext>
            </a:extLst>
          </p:cNvPr>
          <p:cNvSpPr/>
          <p:nvPr/>
        </p:nvSpPr>
        <p:spPr>
          <a:xfrm>
            <a:off x="572843" y="5945146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</a:rPr>
              <a:t>działki o nr ewidencyjnych: 1321/2, 1320/2, 1321/3, 1321/5, 1322/3, 1984/3</a:t>
            </a:r>
            <a:endParaRPr lang="pl-PL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74C86B3D-4414-4F9C-9F36-B4A3DC64E0E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437" y="197571"/>
            <a:ext cx="853454" cy="1199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2355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6500834"/>
            <a:ext cx="3000364" cy="35716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/>
              <a:t>www.pukmosina.pl</a:t>
            </a:r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3071802" y="6500834"/>
            <a:ext cx="6072198" cy="35716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>
                <a:solidFill>
                  <a:srgbClr val="002060"/>
                </a:solidFill>
                <a:sym typeface="Trebuchet MS"/>
              </a:rPr>
              <a:t>        Wspólnie dbamy o środowisko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06AE6AD-2066-4048-A60B-922377B01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9729" y="3036661"/>
            <a:ext cx="3096344" cy="432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>
                <a:solidFill>
                  <a:schemeClr val="tx2">
                    <a:lumMod val="75000"/>
                  </a:schemeClr>
                </a:solidFill>
              </a:rPr>
              <a:t>Dziękuję za uwagę</a:t>
            </a:r>
          </a:p>
          <a:p>
            <a:pPr marL="0" indent="0">
              <a:buNone/>
            </a:pPr>
            <a:r>
              <a:rPr lang="pl-PL" sz="1600" dirty="0">
                <a:solidFill>
                  <a:schemeClr val="tx2">
                    <a:lumMod val="75000"/>
                  </a:schemeClr>
                </a:solidFill>
              </a:rPr>
              <a:t>Jan Gurgun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604D3053-879B-4F75-9D67-7491A6A14D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036661"/>
            <a:ext cx="784678" cy="78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01343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57166"/>
            <a:ext cx="9072626" cy="857232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  <a:t>ANALIZA EKONOMICZNA TARGOWISKA </a:t>
            </a:r>
            <a:br>
              <a:rPr lang="pl-PL" sz="32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</a:br>
            <a:r>
              <a:rPr lang="pl-PL" sz="24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  <a:t>Zawartość opracowania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Prostokąt 8"/>
          <p:cNvSpPr/>
          <p:nvPr/>
        </p:nvSpPr>
        <p:spPr>
          <a:xfrm>
            <a:off x="0" y="6500834"/>
            <a:ext cx="3000364" cy="35716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/>
              <a:t>www.pukmosina.pl</a:t>
            </a:r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3071802" y="6500834"/>
            <a:ext cx="6072198" cy="35716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>
                <a:solidFill>
                  <a:srgbClr val="002060"/>
                </a:solidFill>
                <a:sym typeface="Trebuchet MS"/>
              </a:rPr>
              <a:t>        Wspólnie dbamy o środowisko</a:t>
            </a: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EA97E096-18CB-46F9-A65D-816A06934A1C}"/>
              </a:ext>
            </a:extLst>
          </p:cNvPr>
          <p:cNvSpPr/>
          <p:nvPr/>
        </p:nvSpPr>
        <p:spPr>
          <a:xfrm>
            <a:off x="1266121" y="2564904"/>
            <a:ext cx="7848872" cy="3061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80000">
              <a:lnSpc>
                <a:spcPct val="120000"/>
              </a:lnSpc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  <a:sym typeface="Trebuchet MS"/>
              </a:rPr>
              <a:t>   Stawki opłat za korzystanie z targowiska miejskiego – stan obecny.</a:t>
            </a:r>
          </a:p>
          <a:p>
            <a:pPr indent="-180000">
              <a:lnSpc>
                <a:spcPct val="120000"/>
              </a:lnSpc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  <a:sym typeface="Trebuchet MS"/>
              </a:rPr>
              <a:t>   Założenia do prognozy na IV Q 2020 i planu na 2021 rok.</a:t>
            </a:r>
          </a:p>
          <a:p>
            <a:pPr indent="-180000">
              <a:lnSpc>
                <a:spcPct val="120000"/>
              </a:lnSpc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  <a:sym typeface="Trebuchet MS"/>
              </a:rPr>
              <a:t>   Frekwencja sprzedających w latach 2019 – 2021. </a:t>
            </a:r>
          </a:p>
          <a:p>
            <a:pPr indent="-180000">
              <a:lnSpc>
                <a:spcPct val="120000"/>
              </a:lnSpc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  <a:sym typeface="Trebuchet MS"/>
              </a:rPr>
              <a:t>   Przychody z tytułu opłaty targowej. </a:t>
            </a:r>
          </a:p>
          <a:p>
            <a:pPr indent="-180000">
              <a:lnSpc>
                <a:spcPct val="120000"/>
              </a:lnSpc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  <a:sym typeface="Trebuchet MS"/>
              </a:rPr>
              <a:t>   Przychody Spółki z tytułu zarządzania targowiskiem.</a:t>
            </a:r>
          </a:p>
          <a:p>
            <a:pPr indent="-180000">
              <a:lnSpc>
                <a:spcPct val="120000"/>
              </a:lnSpc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  <a:sym typeface="Trebuchet MS"/>
              </a:rPr>
              <a:t>   Koszty zarzadzania </a:t>
            </a:r>
          </a:p>
          <a:p>
            <a:pPr indent="-180000">
              <a:lnSpc>
                <a:spcPct val="120000"/>
              </a:lnSpc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  <a:sym typeface="Trebuchet MS"/>
              </a:rPr>
              <a:t>   Wyniki finansowe z działalności w okresie 2019 – 2021.</a:t>
            </a:r>
          </a:p>
          <a:p>
            <a:pPr indent="-180000">
              <a:lnSpc>
                <a:spcPct val="120000"/>
              </a:lnSpc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  <a:sym typeface="Trebuchet MS"/>
              </a:rPr>
              <a:t>   Propozycje wynagradzania Spółki  z tytułu zarządzania targowiskiem.</a:t>
            </a:r>
          </a:p>
          <a:p>
            <a:pPr indent="-180000">
              <a:lnSpc>
                <a:spcPct val="120000"/>
              </a:lnSpc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  <a:sym typeface="Trebuchet MS"/>
              </a:rPr>
              <a:t>   Porozumienie pomiędzy Gminą i Spółką w zakresie zarządzania targowiskiem.</a:t>
            </a: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6169FD67-DA70-457A-9AC3-2AF2F621D84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328" y="186254"/>
            <a:ext cx="853454" cy="11990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57166"/>
            <a:ext cx="9072626" cy="857232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  <a:t>ANALIZA EKONOMICZNA TARGOWISKA </a:t>
            </a:r>
            <a:br>
              <a:rPr lang="pl-PL" sz="32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</a:br>
            <a:r>
              <a:rPr lang="pl-PL" sz="24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  <a:t>Stan obecny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Prostokąt 8"/>
          <p:cNvSpPr/>
          <p:nvPr/>
        </p:nvSpPr>
        <p:spPr>
          <a:xfrm>
            <a:off x="0" y="6500834"/>
            <a:ext cx="3000364" cy="35716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/>
              <a:t>www.pukmosina.pl</a:t>
            </a:r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3071802" y="6500834"/>
            <a:ext cx="6072198" cy="35716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>
                <a:solidFill>
                  <a:srgbClr val="002060"/>
                </a:solidFill>
                <a:sym typeface="Trebuchet MS"/>
              </a:rPr>
              <a:t>        Wspólnie dbamy o środowisko</a:t>
            </a:r>
          </a:p>
        </p:txBody>
      </p:sp>
      <p:sp>
        <p:nvSpPr>
          <p:cNvPr id="10" name="Prostokąt 9"/>
          <p:cNvSpPr/>
          <p:nvPr/>
        </p:nvSpPr>
        <p:spPr>
          <a:xfrm>
            <a:off x="971600" y="3045328"/>
            <a:ext cx="7715304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80000" algn="ctr">
              <a:lnSpc>
                <a:spcPct val="120000"/>
              </a:lnSpc>
              <a:buClr>
                <a:srgbClr val="00B050"/>
              </a:buClr>
              <a:buNone/>
            </a:pPr>
            <a:r>
              <a:rPr lang="pl-PL" sz="1400" dirty="0">
                <a:solidFill>
                  <a:srgbClr val="002060"/>
                </a:solidFill>
                <a:sym typeface="Trebuchet MS"/>
              </a:rPr>
              <a:t>Stawka opłaty targowiskowej i rezerwacyjnej niezmienna od 2012 roku.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A77BB4A2-3AD7-4428-B3A6-4B59D3B9C7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612" y="1639069"/>
            <a:ext cx="7724775" cy="1285875"/>
          </a:xfrm>
          <a:prstGeom prst="rect">
            <a:avLst/>
          </a:prstGeom>
        </p:spPr>
      </p:pic>
      <p:pic>
        <p:nvPicPr>
          <p:cNvPr id="5" name="Picture 2" descr="Zukslider 12">
            <a:extLst>
              <a:ext uri="{FF2B5EF4-FFF2-40B4-BE49-F238E27FC236}">
                <a16:creationId xmlns:a16="http://schemas.microsoft.com/office/drawing/2014/main" id="{F1F21805-0EBF-48A6-B241-695245970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11" y="3617438"/>
            <a:ext cx="7752736" cy="258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BD8F5C1E-A1D8-43C7-BC58-EFE6DB42732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660" y="227678"/>
            <a:ext cx="853454" cy="1199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8254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688857"/>
            <a:ext cx="9072626" cy="857232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  <a:t>ANALIZA EKONOMICZNA TARGOWISKA </a:t>
            </a:r>
            <a:br>
              <a:rPr lang="pl-PL" sz="32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</a:br>
            <a:br>
              <a:rPr lang="pl-PL" sz="32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</a:br>
            <a:r>
              <a:rPr lang="pl-PL" sz="2400" dirty="0">
                <a:solidFill>
                  <a:srgbClr val="002060"/>
                </a:solidFill>
                <a:sym typeface="Trebuchet MS"/>
              </a:rPr>
              <a:t>Założenia do prognozy</a:t>
            </a:r>
            <a:br>
              <a:rPr lang="pl-PL" sz="2400" dirty="0">
                <a:solidFill>
                  <a:srgbClr val="002060"/>
                </a:solidFill>
                <a:sym typeface="Trebuchet MS"/>
              </a:rPr>
            </a:br>
            <a:r>
              <a:rPr lang="pl-PL" sz="1600" dirty="0">
                <a:solidFill>
                  <a:srgbClr val="002060"/>
                </a:solidFill>
                <a:sym typeface="Trebuchet MS"/>
              </a:rPr>
              <a:t>(na IV Q 2020 i planu na 2021 rok) </a:t>
            </a:r>
            <a:endParaRPr lang="pl-PL" sz="1600" dirty="0">
              <a:solidFill>
                <a:srgbClr val="002060"/>
              </a:solidFill>
              <a:ea typeface="Trebuchet MS"/>
              <a:cs typeface="Trebuchet MS"/>
              <a:sym typeface="Trebuchet MS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Prostokąt 8"/>
          <p:cNvSpPr/>
          <p:nvPr/>
        </p:nvSpPr>
        <p:spPr>
          <a:xfrm>
            <a:off x="0" y="6500834"/>
            <a:ext cx="3000364" cy="35716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/>
              <a:t>www.pukmosina.pl</a:t>
            </a:r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3071802" y="6500834"/>
            <a:ext cx="6072198" cy="35716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>
                <a:solidFill>
                  <a:srgbClr val="002060"/>
                </a:solidFill>
                <a:sym typeface="Trebuchet MS"/>
              </a:rPr>
              <a:t>        Wspólnie dbamy o środowisko</a:t>
            </a: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EA97E096-18CB-46F9-A65D-816A06934A1C}"/>
              </a:ext>
            </a:extLst>
          </p:cNvPr>
          <p:cNvSpPr/>
          <p:nvPr/>
        </p:nvSpPr>
        <p:spPr>
          <a:xfrm>
            <a:off x="1835696" y="2132856"/>
            <a:ext cx="6840760" cy="3726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rgbClr val="00B050"/>
              </a:buClr>
            </a:pPr>
            <a:endParaRPr lang="pl-PL" dirty="0">
              <a:solidFill>
                <a:srgbClr val="002060"/>
              </a:solidFill>
              <a:sym typeface="Trebuchet MS"/>
            </a:endParaRPr>
          </a:p>
          <a:p>
            <a:pPr indent="-180000">
              <a:lnSpc>
                <a:spcPct val="120000"/>
              </a:lnSpc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  <a:sym typeface="Trebuchet MS"/>
              </a:rPr>
              <a:t>Prognozowana średnioroczna inflacja za 2020 r.   3,3 % </a:t>
            </a:r>
          </a:p>
          <a:p>
            <a:pPr indent="-180000">
              <a:lnSpc>
                <a:spcPct val="120000"/>
              </a:lnSpc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  <a:sym typeface="Trebuchet MS"/>
              </a:rPr>
              <a:t>Planowana inflacja na 2021    2,3% </a:t>
            </a:r>
          </a:p>
          <a:p>
            <a:pPr indent="-180000">
              <a:lnSpc>
                <a:spcPct val="120000"/>
              </a:lnSpc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  <a:sym typeface="Trebuchet MS"/>
              </a:rPr>
              <a:t>Wzrost kosztów wynagrodzenia pracowników (oraz odpisu ZFŚS)   8% </a:t>
            </a:r>
          </a:p>
          <a:p>
            <a:pPr indent="-180000">
              <a:lnSpc>
                <a:spcPct val="120000"/>
              </a:lnSpc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  <a:sym typeface="Trebuchet MS"/>
              </a:rPr>
              <a:t>Wzrost stawek opłat za wodę i energię elektryczną    8% </a:t>
            </a:r>
          </a:p>
          <a:p>
            <a:pPr indent="-180000">
              <a:lnSpc>
                <a:spcPct val="120000"/>
              </a:lnSpc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  <a:sym typeface="Trebuchet MS"/>
              </a:rPr>
              <a:t>Wzrost ceny odpadów, nie zakładając wzrostu ich ilości   15% </a:t>
            </a:r>
          </a:p>
          <a:p>
            <a:pPr indent="-180000">
              <a:lnSpc>
                <a:spcPct val="120000"/>
              </a:lnSpc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Wzrost kosztów zarządu i kosztów wydziałowych   5%</a:t>
            </a:r>
            <a:endParaRPr lang="pl-PL" dirty="0">
              <a:solidFill>
                <a:srgbClr val="002060"/>
              </a:solidFill>
              <a:sym typeface="Trebuchet MS"/>
            </a:endParaRPr>
          </a:p>
          <a:p>
            <a:pPr indent="-180000">
              <a:lnSpc>
                <a:spcPct val="120000"/>
              </a:lnSpc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  <a:sym typeface="Trebuchet MS"/>
              </a:rPr>
              <a:t>Frekwencja osób sprzedających w : </a:t>
            </a:r>
          </a:p>
          <a:p>
            <a:pPr>
              <a:lnSpc>
                <a:spcPct val="120000"/>
              </a:lnSpc>
              <a:buClr>
                <a:srgbClr val="00B050"/>
              </a:buClr>
            </a:pPr>
            <a:r>
              <a:rPr lang="pl-PL" dirty="0">
                <a:solidFill>
                  <a:srgbClr val="002060"/>
                </a:solidFill>
                <a:sym typeface="Trebuchet MS"/>
              </a:rPr>
              <a:t>                             IV Q 2020   – poziom IV Q 2019 </a:t>
            </a:r>
          </a:p>
          <a:p>
            <a:pPr>
              <a:lnSpc>
                <a:spcPct val="120000"/>
              </a:lnSpc>
              <a:buClr>
                <a:srgbClr val="00B050"/>
              </a:buClr>
            </a:pPr>
            <a:r>
              <a:rPr lang="pl-PL" dirty="0">
                <a:solidFill>
                  <a:srgbClr val="002060"/>
                </a:solidFill>
                <a:sym typeface="Trebuchet MS"/>
              </a:rPr>
              <a:t>                             I-III Q 2021 – średnia miesięczna za 3 Q 2019/2020 </a:t>
            </a:r>
          </a:p>
          <a:p>
            <a:pPr>
              <a:lnSpc>
                <a:spcPct val="120000"/>
              </a:lnSpc>
              <a:buClr>
                <a:srgbClr val="00B050"/>
              </a:buClr>
            </a:pPr>
            <a:r>
              <a:rPr lang="pl-PL" dirty="0">
                <a:solidFill>
                  <a:srgbClr val="002060"/>
                </a:solidFill>
                <a:sym typeface="Trebuchet MS"/>
              </a:rPr>
              <a:t>                             IV Q 2021   – poziom 3 Q 2019 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5BC014AF-0FF0-45B5-8B71-28A1CDE5AE4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328" y="150547"/>
            <a:ext cx="853454" cy="1199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6857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57166"/>
            <a:ext cx="9072626" cy="857232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  <a:t>ANALIZA EKONOMICZNA TARGOWISKA </a:t>
            </a:r>
            <a:br>
              <a:rPr lang="pl-PL" sz="32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</a:br>
            <a:r>
              <a:rPr lang="pl-PL" sz="24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  <a:t>Frekwencja sprzedających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Prostokąt 8"/>
          <p:cNvSpPr/>
          <p:nvPr/>
        </p:nvSpPr>
        <p:spPr>
          <a:xfrm>
            <a:off x="0" y="6500834"/>
            <a:ext cx="3000364" cy="35716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/>
              <a:t>www.pukmosina.pl</a:t>
            </a:r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3071802" y="6500834"/>
            <a:ext cx="6072198" cy="35716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>
                <a:solidFill>
                  <a:srgbClr val="002060"/>
                </a:solidFill>
                <a:sym typeface="Trebuchet MS"/>
              </a:rPr>
              <a:t>        Wspólnie dbamy o środowisko</a:t>
            </a:r>
          </a:p>
        </p:txBody>
      </p:sp>
      <p:sp>
        <p:nvSpPr>
          <p:cNvPr id="10" name="Prostokąt 9"/>
          <p:cNvSpPr/>
          <p:nvPr/>
        </p:nvSpPr>
        <p:spPr>
          <a:xfrm>
            <a:off x="2771800" y="5570203"/>
            <a:ext cx="7715304" cy="1109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80000">
              <a:lnSpc>
                <a:spcPct val="120000"/>
              </a:lnSpc>
              <a:buClr>
                <a:srgbClr val="00B050"/>
              </a:buClr>
              <a:buNone/>
            </a:pPr>
            <a:r>
              <a:rPr lang="pl-PL" sz="1400" dirty="0">
                <a:solidFill>
                  <a:srgbClr val="002060"/>
                </a:solidFill>
                <a:sym typeface="Trebuchet MS"/>
              </a:rPr>
              <a:t>Ilość wykupionych miejsc handlowych:    -  wykonanie 2019 r. </a:t>
            </a:r>
            <a:r>
              <a:rPr lang="pl-PL" sz="1400" b="1" dirty="0">
                <a:solidFill>
                  <a:srgbClr val="002060"/>
                </a:solidFill>
                <a:sym typeface="Trebuchet MS"/>
              </a:rPr>
              <a:t>19 324 </a:t>
            </a:r>
            <a:endParaRPr lang="pl-PL" sz="1400" dirty="0">
              <a:solidFill>
                <a:srgbClr val="002060"/>
              </a:solidFill>
              <a:sym typeface="Trebuchet MS"/>
            </a:endParaRPr>
          </a:p>
          <a:p>
            <a:pPr indent="-180000">
              <a:lnSpc>
                <a:spcPct val="120000"/>
              </a:lnSpc>
              <a:buClr>
                <a:srgbClr val="00B050"/>
              </a:buClr>
              <a:buNone/>
            </a:pPr>
            <a:r>
              <a:rPr lang="pl-PL" sz="1400" dirty="0">
                <a:solidFill>
                  <a:srgbClr val="002060"/>
                </a:solidFill>
                <a:sym typeface="Trebuchet MS"/>
              </a:rPr>
              <a:t>                                                                          -  prognoza 2020 r.    </a:t>
            </a:r>
            <a:r>
              <a:rPr lang="pl-PL" sz="1400" b="1" dirty="0">
                <a:solidFill>
                  <a:srgbClr val="002060"/>
                </a:solidFill>
                <a:sym typeface="Trebuchet MS"/>
              </a:rPr>
              <a:t>13 377 </a:t>
            </a:r>
          </a:p>
          <a:p>
            <a:pPr indent="-180000">
              <a:lnSpc>
                <a:spcPct val="120000"/>
              </a:lnSpc>
              <a:buClr>
                <a:srgbClr val="00B050"/>
              </a:buClr>
              <a:buNone/>
            </a:pPr>
            <a:r>
              <a:rPr lang="pl-PL" sz="1400" dirty="0">
                <a:solidFill>
                  <a:srgbClr val="002060"/>
                </a:solidFill>
                <a:sym typeface="Trebuchet MS"/>
              </a:rPr>
              <a:t>                                                                          -  plan 2021 r.             </a:t>
            </a:r>
            <a:r>
              <a:rPr lang="pl-PL" sz="1400" b="1" dirty="0">
                <a:solidFill>
                  <a:srgbClr val="002060"/>
                </a:solidFill>
                <a:sym typeface="Trebuchet MS"/>
              </a:rPr>
              <a:t>16 460</a:t>
            </a:r>
          </a:p>
          <a:p>
            <a:pPr indent="-180000" algn="ctr">
              <a:lnSpc>
                <a:spcPct val="120000"/>
              </a:lnSpc>
              <a:buClr>
                <a:srgbClr val="00B050"/>
              </a:buClr>
              <a:buNone/>
            </a:pPr>
            <a:endParaRPr lang="pl-PL" sz="1400" b="1" dirty="0">
              <a:solidFill>
                <a:srgbClr val="002060"/>
              </a:solidFill>
              <a:sym typeface="Trebuchet MS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4DC4468-FCCB-41C6-A508-52162034AD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45" y="1472404"/>
            <a:ext cx="6840760" cy="4110145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721CFABB-A3E7-4AA2-8CAB-FDAA47B0A46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396" y="171145"/>
            <a:ext cx="853454" cy="1199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6207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57166"/>
            <a:ext cx="8856984" cy="857232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  <a:t>ANALIZA EKONOMICZNA TARGOWISKA</a:t>
            </a:r>
            <a:br>
              <a:rPr lang="pl-PL" sz="32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</a:br>
            <a:r>
              <a:rPr lang="pl-PL" sz="24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  <a:t>Opłata targowa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Prostokąt 8"/>
          <p:cNvSpPr/>
          <p:nvPr/>
        </p:nvSpPr>
        <p:spPr>
          <a:xfrm>
            <a:off x="0" y="6500834"/>
            <a:ext cx="3000364" cy="35716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/>
              <a:t>www.pukmosina.pl</a:t>
            </a:r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3071802" y="6500834"/>
            <a:ext cx="6072198" cy="35716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>
                <a:solidFill>
                  <a:srgbClr val="002060"/>
                </a:solidFill>
                <a:sym typeface="Trebuchet MS"/>
              </a:rPr>
              <a:t>        Wspólnie dbamy o środowisko</a:t>
            </a:r>
          </a:p>
        </p:txBody>
      </p:sp>
      <p:sp>
        <p:nvSpPr>
          <p:cNvPr id="10" name="Prostokąt 9"/>
          <p:cNvSpPr/>
          <p:nvPr/>
        </p:nvSpPr>
        <p:spPr>
          <a:xfrm>
            <a:off x="971600" y="2996952"/>
            <a:ext cx="7715304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80000" algn="ctr">
              <a:lnSpc>
                <a:spcPct val="120000"/>
              </a:lnSpc>
              <a:buClr>
                <a:srgbClr val="00B050"/>
              </a:buClr>
              <a:buNone/>
            </a:pPr>
            <a:r>
              <a:rPr lang="pl-PL" sz="1400" b="1" dirty="0">
                <a:solidFill>
                  <a:srgbClr val="002060"/>
                </a:solidFill>
                <a:sym typeface="Trebuchet MS"/>
              </a:rPr>
              <a:t>Stawka opłaty targowiskowej i rezerwacyjnej niezmienna od 2012 roku.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3075915E-CA25-4834-AF26-DDC747454FFA}"/>
              </a:ext>
            </a:extLst>
          </p:cNvPr>
          <p:cNvSpPr/>
          <p:nvPr/>
        </p:nvSpPr>
        <p:spPr>
          <a:xfrm>
            <a:off x="3540759" y="1668876"/>
            <a:ext cx="24066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>
                <a:solidFill>
                  <a:srgbClr val="002060"/>
                </a:solidFill>
                <a:latin typeface="+mj-lt"/>
                <a:sym typeface="Trebuchet MS"/>
              </a:rPr>
              <a:t>Przychody Spółki </a:t>
            </a:r>
            <a:endParaRPr lang="pl-PL" sz="2400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E81D33A-36ED-4DEA-9AA4-AB11641BD2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453" y="2852936"/>
            <a:ext cx="8607093" cy="226972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8B937566-58AE-49B6-8C7E-62FD88556AC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2092" y="186254"/>
            <a:ext cx="853454" cy="1199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8744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8223" y="620688"/>
            <a:ext cx="8435108" cy="857232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  <a:t>ANALIZA EKONOMICZNA TARGOWISKA</a:t>
            </a:r>
            <a:br>
              <a:rPr lang="pl-PL" sz="32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</a:br>
            <a:r>
              <a:rPr lang="pl-PL" sz="24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  <a:t>Koszty zarządzania targowiskiem</a:t>
            </a:r>
            <a:br>
              <a:rPr lang="pl-PL" sz="24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</a:br>
            <a:endParaRPr lang="pl-PL" sz="2400" dirty="0">
              <a:solidFill>
                <a:srgbClr val="002060"/>
              </a:solidFill>
              <a:ea typeface="Trebuchet MS"/>
              <a:cs typeface="Trebuchet MS"/>
              <a:sym typeface="Trebuchet MS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Prostokąt 8"/>
          <p:cNvSpPr/>
          <p:nvPr/>
        </p:nvSpPr>
        <p:spPr>
          <a:xfrm>
            <a:off x="0" y="6500834"/>
            <a:ext cx="3000364" cy="35716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/>
              <a:t>www.pukmosina.pl</a:t>
            </a:r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3071802" y="6500834"/>
            <a:ext cx="6072198" cy="35716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>
                <a:solidFill>
                  <a:srgbClr val="002060"/>
                </a:solidFill>
                <a:sym typeface="Trebuchet MS"/>
              </a:rPr>
              <a:t>        Wspólnie dbamy o środowisko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286B749C-8673-4309-B0B8-F3C851CE7D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904" y="1989674"/>
            <a:ext cx="7498496" cy="376044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7FF5C999-A815-418F-9502-D3CE2624BB4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942" y="278864"/>
            <a:ext cx="853454" cy="1199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2560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1734" y="483757"/>
            <a:ext cx="8435108" cy="857232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  <a:t>ANALIZA EKONOMICZNA TARGOWISKA</a:t>
            </a:r>
            <a:br>
              <a:rPr lang="pl-PL" sz="32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</a:br>
            <a:r>
              <a:rPr lang="pl-PL" sz="2400" dirty="0">
                <a:solidFill>
                  <a:srgbClr val="002060"/>
                </a:solidFill>
                <a:sym typeface="Trebuchet MS"/>
              </a:rPr>
              <a:t> Wyniki finansowe z działalności </a:t>
            </a:r>
            <a:br>
              <a:rPr lang="pl-PL" sz="24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</a:br>
            <a:endParaRPr lang="pl-PL" sz="2400" dirty="0">
              <a:solidFill>
                <a:srgbClr val="002060"/>
              </a:solidFill>
              <a:ea typeface="Trebuchet MS"/>
              <a:cs typeface="Trebuchet MS"/>
              <a:sym typeface="Trebuchet MS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Prostokąt 8"/>
          <p:cNvSpPr/>
          <p:nvPr/>
        </p:nvSpPr>
        <p:spPr>
          <a:xfrm>
            <a:off x="0" y="6500834"/>
            <a:ext cx="3000364" cy="35716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/>
              <a:t>www.pukmosina.pl</a:t>
            </a:r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3071802" y="6500834"/>
            <a:ext cx="6072198" cy="35716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>
                <a:solidFill>
                  <a:srgbClr val="002060"/>
                </a:solidFill>
                <a:sym typeface="Trebuchet MS"/>
              </a:rPr>
              <a:t>        Wspólnie dbamy o środowisko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5FE87438-0D48-442E-9B64-92EFE65241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3" y="4411986"/>
            <a:ext cx="8313401" cy="1464742"/>
          </a:xfrm>
          <a:prstGeom prst="rect">
            <a:avLst/>
          </a:prstGeom>
        </p:spPr>
      </p:pic>
      <p:pic>
        <p:nvPicPr>
          <p:cNvPr id="4" name="Picture 2" descr="Zukslider 13">
            <a:extLst>
              <a:ext uri="{FF2B5EF4-FFF2-40B4-BE49-F238E27FC236}">
                <a16:creationId xmlns:a16="http://schemas.microsoft.com/office/drawing/2014/main" id="{6BBAB883-C13B-4E00-BB03-D85F3A0DB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2" y="1614955"/>
            <a:ext cx="8313401" cy="277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1904C949-1191-4E74-84D3-4D0E677050A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388" y="150547"/>
            <a:ext cx="853454" cy="1199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923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1734" y="483757"/>
            <a:ext cx="8435108" cy="857232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  <a:t>ANALIZA EKONOMICZNA TARGOWISKA</a:t>
            </a:r>
            <a:br>
              <a:rPr lang="pl-PL" sz="32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</a:br>
            <a:r>
              <a:rPr lang="pl-PL" sz="24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  <a:t>Opłata targowiskowa na 2021 rok.</a:t>
            </a:r>
            <a:br>
              <a:rPr lang="pl-PL" sz="2400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</a:br>
            <a:endParaRPr lang="pl-PL" sz="2400" dirty="0">
              <a:solidFill>
                <a:srgbClr val="002060"/>
              </a:solidFill>
              <a:ea typeface="Trebuchet MS"/>
              <a:cs typeface="Trebuchet MS"/>
              <a:sym typeface="Trebuchet MS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Prostokąt 8"/>
          <p:cNvSpPr/>
          <p:nvPr/>
        </p:nvSpPr>
        <p:spPr>
          <a:xfrm>
            <a:off x="0" y="6500834"/>
            <a:ext cx="3000364" cy="35716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/>
              <a:t>www.pukmosina.pl</a:t>
            </a:r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3071802" y="6500834"/>
            <a:ext cx="6072198" cy="35716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>
                <a:solidFill>
                  <a:srgbClr val="002060"/>
                </a:solidFill>
                <a:sym typeface="Trebuchet MS"/>
              </a:rPr>
              <a:t>        Wspólnie dbamy o środowisko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FEA82386-CC7F-4B6A-8EA6-A0FCBDD67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2524755"/>
            <a:ext cx="5138335" cy="1088918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ECBE0778-4DFE-4C3D-A499-01E0AA720D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4586340"/>
            <a:ext cx="6866527" cy="887248"/>
          </a:xfrm>
          <a:prstGeom prst="rect">
            <a:avLst/>
          </a:prstGeom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5893370F-76D2-4DE5-BCC2-E362D5AEEBD2}"/>
              </a:ext>
            </a:extLst>
          </p:cNvPr>
          <p:cNvSpPr/>
          <p:nvPr/>
        </p:nvSpPr>
        <p:spPr>
          <a:xfrm>
            <a:off x="601279" y="4171727"/>
            <a:ext cx="3968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Minimalny poziom opłaty targowiskowej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E47C9EF-2EC7-46D9-8E4D-CB9B2DBE789F}"/>
              </a:ext>
            </a:extLst>
          </p:cNvPr>
          <p:cNvSpPr/>
          <p:nvPr/>
        </p:nvSpPr>
        <p:spPr>
          <a:xfrm>
            <a:off x="616966" y="2075793"/>
            <a:ext cx="1766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Bilans 2021 rok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E8D9450F-13C5-4EE6-8F6C-A4E00D07B711}"/>
              </a:ext>
            </a:extLst>
          </p:cNvPr>
          <p:cNvSpPr/>
          <p:nvPr/>
        </p:nvSpPr>
        <p:spPr>
          <a:xfrm>
            <a:off x="7499797" y="4797439"/>
            <a:ext cx="1766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    20 zł/dzień  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AC1D296A-5EED-4D86-A38E-FFE7D25A5964}"/>
              </a:ext>
            </a:extLst>
          </p:cNvPr>
          <p:cNvSpPr/>
          <p:nvPr/>
        </p:nvSpPr>
        <p:spPr>
          <a:xfrm>
            <a:off x="7550095" y="5142366"/>
            <a:ext cx="1766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002060"/>
                </a:solidFill>
                <a:ea typeface="Trebuchet MS"/>
                <a:cs typeface="Trebuchet MS"/>
                <a:sym typeface="Trebuchet MS"/>
              </a:rPr>
              <a:t> </a:t>
            </a:r>
            <a:r>
              <a:rPr lang="pl-PL" b="1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30 000 zł/mies.</a:t>
            </a:r>
            <a:endParaRPr lang="pl-PL" b="1" dirty="0">
              <a:solidFill>
                <a:srgbClr val="FF0000"/>
              </a:solidFill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702D48EE-413E-45AC-BF72-89DD4D96EF36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584" y="254446"/>
            <a:ext cx="853454" cy="1199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74018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2223</TotalTime>
  <Words>879</Words>
  <Application>Microsoft Office PowerPoint</Application>
  <PresentationFormat>Pokaz na ekranie (4:3)</PresentationFormat>
  <Paragraphs>197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</vt:lpstr>
      <vt:lpstr>Motyw pakietu Office</vt:lpstr>
      <vt:lpstr>Prezentacja programu PowerPoint</vt:lpstr>
      <vt:lpstr>ANALIZA EKONOMICZNA TARGOWISKA  Zawartość opracowania </vt:lpstr>
      <vt:lpstr>ANALIZA EKONOMICZNA TARGOWISKA  Stan obecny </vt:lpstr>
      <vt:lpstr>ANALIZA EKONOMICZNA TARGOWISKA   Założenia do prognozy (na IV Q 2020 i planu na 2021 rok) </vt:lpstr>
      <vt:lpstr>ANALIZA EKONOMICZNA TARGOWISKA  Frekwencja sprzedających</vt:lpstr>
      <vt:lpstr>ANALIZA EKONOMICZNA TARGOWISKA Opłata targowa</vt:lpstr>
      <vt:lpstr>ANALIZA EKONOMICZNA TARGOWISKA Koszty zarządzania targowiskiem </vt:lpstr>
      <vt:lpstr>ANALIZA EKONOMICZNA TARGOWISKA  Wyniki finansowe z działalności  </vt:lpstr>
      <vt:lpstr>ANALIZA EKONOMICZNA TARGOWISKA Opłata targowiskowa na 2021 rok. </vt:lpstr>
      <vt:lpstr>ANALIZA EKONOMICZNA TARGOWISKA Opłata targowiskowa na 2021 rok. </vt:lpstr>
      <vt:lpstr>ANALIZA EKONOMICZNA TARGOWISKA Porozumienie w zakresie zarządzania targowiskiem  </vt:lpstr>
      <vt:lpstr>ANALIZA EKONOMICZNA TARGOWISKA Teren zlecony do zarządzania 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KONCEPCJA ROZWOJU Czynniki determinujące rozwój spółki</dc:title>
  <dc:creator>Ja</dc:creator>
  <cp:lastModifiedBy>Jan Gurgun</cp:lastModifiedBy>
  <cp:revision>96</cp:revision>
  <cp:lastPrinted>2020-11-20T11:37:05Z</cp:lastPrinted>
  <dcterms:created xsi:type="dcterms:W3CDTF">2020-09-22T08:30:18Z</dcterms:created>
  <dcterms:modified xsi:type="dcterms:W3CDTF">2020-11-20T13:42:03Z</dcterms:modified>
</cp:coreProperties>
</file>